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1" r:id="rId14"/>
    <p:sldId id="270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3" r:id="rId23"/>
    <p:sldId id="284" r:id="rId24"/>
    <p:sldId id="282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9" r:id="rId39"/>
    <p:sldId id="29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79"/>
    <p:restoredTop sz="82768"/>
  </p:normalViewPr>
  <p:slideViewPr>
    <p:cSldViewPr snapToGrid="0" snapToObjects="1">
      <p:cViewPr varScale="1">
        <p:scale>
          <a:sx n="132" d="100"/>
          <a:sy n="132" d="100"/>
        </p:scale>
        <p:origin x="117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B001912-00AC-C14A-94C6-239845FE03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FED0DC-BD78-9542-BC24-CC9B485929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B09B9-CF4E-5C4C-AE0A-92029D385164}" type="datetimeFigureOut">
              <a:rPr kumimoji="1" lang="ko-Kore-KR" altLang="en-US" smtClean="0"/>
              <a:t>2022. 3. 22.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FD0A75-AE12-FF48-9D7B-5C6A9FADB4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ED13C7-6DED-FA4E-9EEC-C163FCC7C7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5E93A-D9F6-E44B-8A59-C2852F01BB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40311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C2DD3-5486-9A49-83EE-4796DC74BD00}" type="datetimeFigureOut">
              <a:rPr kumimoji="1" lang="ko-Kore-KR" altLang="en-US" smtClean="0"/>
              <a:t>2022. 3. 22.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F387A-9A0C-EA40-8CA0-C7D430D87FB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98150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45677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94289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57387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85739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46548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92726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64526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73181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alohalimi.tistory.com</a:t>
            </a:r>
            <a:r>
              <a:rPr kumimoji="1" lang="en" altLang="ko-Kore-KR" dirty="0"/>
              <a:t>/entry/SWIFT-SWIFT-</a:t>
            </a:r>
            <a:r>
              <a:rPr kumimoji="1" lang="ko-KR" altLang="en-US" dirty="0"/>
              <a:t>기초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1259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https://red-cherry-</a:t>
            </a:r>
            <a:r>
              <a:rPr kumimoji="1" lang="en" altLang="ko-Kore-KR" dirty="0" err="1"/>
              <a:t>ring.tistory.com</a:t>
            </a:r>
            <a:r>
              <a:rPr kumimoji="1" lang="en" altLang="ko-Kore-KR" dirty="0"/>
              <a:t>/10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74379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46168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5212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51545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76825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01699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450761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45822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24590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660227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47314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95570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08456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731178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299788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639767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334326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082837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562944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92348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20734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46931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58516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09152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4872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78790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34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99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140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208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78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106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799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387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5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08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3/22/22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13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194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B08B38-7F3A-8A49-A537-278079B4C4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소셜라이즈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7729B7-4884-2A4D-9988-53CBF3E3FB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창의설계프로젝트 계획서 발표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AE3DA4-E042-8C48-B5A0-3701C02AEC16}"/>
              </a:ext>
            </a:extLst>
          </p:cNvPr>
          <p:cNvSpPr txBox="1"/>
          <p:nvPr/>
        </p:nvSpPr>
        <p:spPr>
          <a:xfrm>
            <a:off x="8598120" y="4508825"/>
            <a:ext cx="30096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[ 4</a:t>
            </a:r>
            <a:r>
              <a:rPr kumimoji="1" lang="ko-KR" altLang="en-US" dirty="0"/>
              <a:t>조 </a:t>
            </a:r>
            <a:r>
              <a:rPr kumimoji="1" lang="en-US" altLang="ko-KR" dirty="0" err="1"/>
              <a:t>iPhonia</a:t>
            </a:r>
            <a:r>
              <a:rPr kumimoji="1" lang="en-US" altLang="ko-KR" dirty="0"/>
              <a:t> ]</a:t>
            </a:r>
          </a:p>
          <a:p>
            <a:r>
              <a:rPr kumimoji="1" lang="en-US" altLang="ko-KR" dirty="0"/>
              <a:t>20191255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홍성범</a:t>
            </a:r>
            <a:endParaRPr kumimoji="1" lang="en-US" altLang="ko-KR" dirty="0"/>
          </a:p>
          <a:p>
            <a:r>
              <a:rPr kumimoji="1" lang="en-US" altLang="ko-KR" dirty="0"/>
              <a:t>20191391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현우현</a:t>
            </a:r>
            <a:endParaRPr kumimoji="1" lang="en-US" altLang="ko-KR" dirty="0"/>
          </a:p>
          <a:p>
            <a:r>
              <a:rPr kumimoji="1" lang="en-US" altLang="ko-KR" dirty="0"/>
              <a:t>20191292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Sodikov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Normatjon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16E11-A194-B940-BB7F-9F779336EDC2}"/>
              </a:ext>
            </a:extLst>
          </p:cNvPr>
          <p:cNvSpPr txBox="1"/>
          <p:nvPr/>
        </p:nvSpPr>
        <p:spPr>
          <a:xfrm>
            <a:off x="406400" y="562186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2022.03.23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3E12B-37B5-8C40-BEA5-DF820B71A4D9}"/>
              </a:ext>
            </a:extLst>
          </p:cNvPr>
          <p:cNvSpPr txBox="1"/>
          <p:nvPr/>
        </p:nvSpPr>
        <p:spPr>
          <a:xfrm>
            <a:off x="0" y="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1733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배경</a:t>
            </a:r>
            <a:br>
              <a:rPr kumimoji="1" lang="en-US" altLang="ko-KR" dirty="0"/>
            </a:br>
            <a:r>
              <a:rPr kumimoji="1" lang="ko-KR" altLang="en-US" sz="2800" dirty="0" err="1"/>
              <a:t>에브리타임의</a:t>
            </a:r>
            <a:r>
              <a:rPr kumimoji="1" lang="ko-KR" altLang="en-US" sz="2800" dirty="0"/>
              <a:t> 특징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691673" cy="3911601"/>
          </a:xfrm>
        </p:spPr>
        <p:txBody>
          <a:bodyPr/>
          <a:lstStyle/>
          <a:p>
            <a:r>
              <a:rPr kumimoji="1" lang="ko-KR" altLang="en-US" dirty="0"/>
              <a:t>익명 기반으로 운영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장점</a:t>
            </a:r>
            <a:r>
              <a:rPr kumimoji="1" lang="en-US" altLang="ko-KR" dirty="0"/>
              <a:t>:</a:t>
            </a:r>
            <a:r>
              <a:rPr kumimoji="1" lang="ko-KR" altLang="en-US" dirty="0"/>
              <a:t> 부담감 없이 글 작성 가능</a:t>
            </a:r>
            <a:endParaRPr kumimoji="1" lang="en-US" altLang="ko-KR" dirty="0"/>
          </a:p>
        </p:txBody>
      </p:sp>
      <p:pic>
        <p:nvPicPr>
          <p:cNvPr id="13" name="그림 12" descr="텍스트, 스크린샷, 모니터, 실외이(가) 표시된 사진&#10;&#10;자동 생성된 설명">
            <a:extLst>
              <a:ext uri="{FF2B5EF4-FFF2-40B4-BE49-F238E27FC236}">
                <a16:creationId xmlns:a16="http://schemas.microsoft.com/office/drawing/2014/main" id="{018E28DD-1229-A842-83AF-E2E8A758C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019" y="0"/>
            <a:ext cx="3168981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64377B-11E3-4945-B845-14985A1CD413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63347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배경</a:t>
            </a:r>
            <a:br>
              <a:rPr kumimoji="1" lang="en-US" altLang="ko-KR" dirty="0"/>
            </a:br>
            <a:r>
              <a:rPr kumimoji="1" lang="ko-KR" altLang="en-US" sz="2800" dirty="0" err="1"/>
              <a:t>에브리타임의</a:t>
            </a:r>
            <a:r>
              <a:rPr kumimoji="1" lang="ko-KR" altLang="en-US" sz="2800" dirty="0"/>
              <a:t> 특징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691673" cy="3911601"/>
          </a:xfrm>
        </p:spPr>
        <p:txBody>
          <a:bodyPr/>
          <a:lstStyle/>
          <a:p>
            <a:r>
              <a:rPr kumimoji="1" lang="ko-KR" altLang="en-US" dirty="0"/>
              <a:t>익명 기반으로 운영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단점</a:t>
            </a:r>
            <a:r>
              <a:rPr kumimoji="1" lang="en-US" altLang="ko-KR" dirty="0"/>
              <a:t>:</a:t>
            </a:r>
            <a:r>
              <a:rPr kumimoji="1" lang="ko-KR" altLang="en-US" dirty="0"/>
              <a:t> 상호간의 배려 부족</a:t>
            </a:r>
            <a:endParaRPr kumimoji="1" lang="ko-Kore-KR" altLang="en-US" dirty="0"/>
          </a:p>
        </p:txBody>
      </p:sp>
      <p:pic>
        <p:nvPicPr>
          <p:cNvPr id="9" name="그림 8" descr="텍스트, 스크린샷, 신문이(가) 표시된 사진&#10;&#10;자동 생성된 설명">
            <a:extLst>
              <a:ext uri="{FF2B5EF4-FFF2-40B4-BE49-F238E27FC236}">
                <a16:creationId xmlns:a16="http://schemas.microsoft.com/office/drawing/2014/main" id="{5B47A2B9-4D86-C549-A66E-27FF8A94C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038" y="-8360"/>
            <a:ext cx="5674807" cy="685800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2422494-FFE1-DC47-A5CE-0AEAA7A24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05302"/>
            <a:ext cx="6517192" cy="16443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E8D958-856A-BD4F-93D1-F7D4BE5B30D1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54724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배경</a:t>
            </a:r>
            <a:br>
              <a:rPr kumimoji="1" lang="en-US" altLang="ko-KR" dirty="0"/>
            </a:br>
            <a:r>
              <a:rPr kumimoji="1" lang="ko-KR" altLang="en-US" sz="2800" dirty="0"/>
              <a:t>관련 아이디어 현황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7726288" cy="3911601"/>
          </a:xfrm>
        </p:spPr>
        <p:txBody>
          <a:bodyPr/>
          <a:lstStyle/>
          <a:p>
            <a:r>
              <a:rPr kumimoji="1" lang="ko-KR" altLang="en-US" dirty="0"/>
              <a:t>대학생 커뮤니티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에브리타임</a:t>
            </a:r>
            <a:endParaRPr kumimoji="1" lang="en-US" altLang="ko-KR" dirty="0"/>
          </a:p>
          <a:p>
            <a:r>
              <a:rPr kumimoji="1" lang="ko-KR" altLang="en-US" dirty="0"/>
              <a:t>언어 교환 애플리케이션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HelloTalk</a:t>
            </a:r>
            <a:endParaRPr kumimoji="1" lang="en-US" altLang="ko-KR" dirty="0"/>
          </a:p>
          <a:p>
            <a:pPr lvl="1"/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F20CE0F-E911-0247-AF1A-DEDB3F5F366A}"/>
              </a:ext>
            </a:extLst>
          </p:cNvPr>
          <p:cNvSpPr/>
          <p:nvPr/>
        </p:nvSpPr>
        <p:spPr>
          <a:xfrm>
            <a:off x="2107932" y="3321513"/>
            <a:ext cx="1128563" cy="444770"/>
          </a:xfrm>
          <a:prstGeom prst="fra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E9DF7-E7BE-FB4D-8D75-E70149338E17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54101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배경</a:t>
            </a:r>
            <a:br>
              <a:rPr kumimoji="1" lang="en-US" altLang="ko-KR" dirty="0"/>
            </a:br>
            <a:r>
              <a:rPr kumimoji="1" lang="en-US" altLang="ko-KR" sz="2800" dirty="0" err="1"/>
              <a:t>Hellotalk</a:t>
            </a:r>
            <a:r>
              <a:rPr kumimoji="1" lang="ko-KR" altLang="en-US" sz="2800" dirty="0"/>
              <a:t>의 특징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7726288" cy="3911601"/>
          </a:xfrm>
        </p:spPr>
        <p:txBody>
          <a:bodyPr/>
          <a:lstStyle/>
          <a:p>
            <a:r>
              <a:rPr kumimoji="1" lang="ko-KR" altLang="en-US" dirty="0"/>
              <a:t>프로필 기반</a:t>
            </a:r>
            <a:r>
              <a:rPr kumimoji="1" lang="en-US" altLang="ko-KR" dirty="0"/>
              <a:t>(</a:t>
            </a:r>
            <a:r>
              <a:rPr kumimoji="1" lang="ko-KR" altLang="en-US" dirty="0"/>
              <a:t>언어 교환 특화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전 세계 사람들과 만날 수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사용자가 굉장히 많음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직접 만나기 힘듦 </a:t>
            </a:r>
            <a:r>
              <a:rPr kumimoji="1" lang="en-US" altLang="ko-KR" dirty="0"/>
              <a:t>(</a:t>
            </a:r>
            <a:r>
              <a:rPr kumimoji="1" lang="ko-KR" altLang="en-US" dirty="0"/>
              <a:t>대면 회화 불가</a:t>
            </a:r>
            <a:r>
              <a:rPr kumimoji="1" lang="en-US" altLang="ko-KR" dirty="0"/>
              <a:t>)</a:t>
            </a:r>
          </a:p>
          <a:p>
            <a:pPr lvl="1"/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E1F8032-679F-F54A-BE63-A55B853B4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710" y="681135"/>
            <a:ext cx="2529645" cy="54744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244D7D-6701-654C-8C9A-3C368037E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2355" y="681134"/>
            <a:ext cx="2529645" cy="5474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712C39-EC46-494D-85CA-52FF38A1B8D4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62738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배경</a:t>
            </a:r>
            <a:br>
              <a:rPr kumimoji="1" lang="en-US" altLang="ko-KR" dirty="0"/>
            </a:br>
            <a:r>
              <a:rPr kumimoji="1" lang="en-US" altLang="ko-KR" sz="2800" dirty="0" err="1"/>
              <a:t>Hellotalk</a:t>
            </a:r>
            <a:r>
              <a:rPr kumimoji="1" lang="ko-KR" altLang="en-US" sz="2800" dirty="0"/>
              <a:t>의 특징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7726288" cy="3911601"/>
          </a:xfrm>
        </p:spPr>
        <p:txBody>
          <a:bodyPr/>
          <a:lstStyle/>
          <a:p>
            <a:r>
              <a:rPr kumimoji="1" lang="ko-KR" altLang="en-US" dirty="0"/>
              <a:t>프로필 기반</a:t>
            </a:r>
            <a:r>
              <a:rPr kumimoji="1" lang="en-US" altLang="ko-KR" dirty="0"/>
              <a:t>(</a:t>
            </a:r>
            <a:r>
              <a:rPr kumimoji="1" lang="ko-KR" altLang="en-US" dirty="0"/>
              <a:t>언어 교환 특화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전 세계 사람들과 만날 수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사용자가 굉장히 많음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직접 만나기 힘듦 </a:t>
            </a:r>
            <a:r>
              <a:rPr kumimoji="1" lang="en-US" altLang="ko-KR" dirty="0"/>
              <a:t>(</a:t>
            </a:r>
            <a:r>
              <a:rPr kumimoji="1" lang="ko-KR" altLang="en-US" dirty="0"/>
              <a:t>대면 회화 불가</a:t>
            </a:r>
            <a:r>
              <a:rPr kumimoji="1" lang="en-US" altLang="ko-KR" dirty="0"/>
              <a:t>)</a:t>
            </a:r>
          </a:p>
          <a:p>
            <a:pPr lvl="1"/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A0398ED-732F-D24D-B030-C56BF4349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710" y="702454"/>
            <a:ext cx="2529645" cy="547441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13323808-044E-4B45-BAF2-25DF89570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2355" y="702454"/>
            <a:ext cx="2529645" cy="5474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52181E-0B52-FC48-9976-51C8E5CC5833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75621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배경</a:t>
            </a:r>
            <a:br>
              <a:rPr kumimoji="1" lang="en-US" altLang="ko-KR" dirty="0"/>
            </a:br>
            <a:r>
              <a:rPr kumimoji="1" lang="ko-KR" altLang="en-US" sz="2800" dirty="0"/>
              <a:t>관련 아이디어와의 차이점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7726288" cy="3911601"/>
          </a:xfrm>
        </p:spPr>
        <p:txBody>
          <a:bodyPr/>
          <a:lstStyle/>
          <a:p>
            <a:r>
              <a:rPr kumimoji="1" lang="ko-KR" altLang="en-US" dirty="0" err="1"/>
              <a:t>에브리타임과의</a:t>
            </a:r>
            <a:r>
              <a:rPr kumimoji="1" lang="ko-KR" altLang="en-US" dirty="0"/>
              <a:t> 차이점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익명 서비스 </a:t>
            </a:r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실명 또는 닉네임으로</a:t>
            </a:r>
            <a:r>
              <a:rPr kumimoji="1" lang="en-US" altLang="ko-KR" dirty="0"/>
              <a:t>)</a:t>
            </a:r>
          </a:p>
          <a:p>
            <a:pPr lvl="2"/>
            <a:r>
              <a:rPr kumimoji="1" lang="ko-KR" altLang="en-US" dirty="0"/>
              <a:t>상호간의 존중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커뮤니티는 유학생만 사용 가능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유학생과 국내 학생 간의 언어 교환 채팅 서비스</a:t>
            </a:r>
            <a:endParaRPr kumimoji="1" lang="en-US" altLang="ko-KR" dirty="0"/>
          </a:p>
          <a:p>
            <a:r>
              <a:rPr kumimoji="1" lang="en-US" altLang="ko-KR" dirty="0" err="1"/>
              <a:t>HelloTalk</a:t>
            </a:r>
            <a:r>
              <a:rPr kumimoji="1" lang="ko-KR" altLang="en-US" dirty="0"/>
              <a:t>과의 차이점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바운더리</a:t>
            </a:r>
            <a:r>
              <a:rPr kumimoji="1" lang="ko-KR" altLang="en-US" dirty="0"/>
              <a:t> 축소 </a:t>
            </a:r>
            <a:r>
              <a:rPr kumimoji="1" lang="en-US" altLang="ko-KR" dirty="0"/>
              <a:t>(</a:t>
            </a:r>
            <a:r>
              <a:rPr kumimoji="1" lang="ko-KR" altLang="en-US" dirty="0"/>
              <a:t>전 세계 </a:t>
            </a:r>
            <a:r>
              <a:rPr kumimoji="1" lang="en-US" altLang="ko-KR" dirty="0"/>
              <a:t>=&gt;</a:t>
            </a:r>
            <a:r>
              <a:rPr kumimoji="1" lang="ko-KR" altLang="en-US" dirty="0"/>
              <a:t> 같은 대학 혹은 인접 대학</a:t>
            </a:r>
            <a:r>
              <a:rPr kumimoji="1" lang="en-US" altLang="ko-KR" dirty="0"/>
              <a:t>)</a:t>
            </a:r>
          </a:p>
          <a:p>
            <a:pPr lvl="1"/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866AB0-FB1E-2141-9425-CFEAA73FC7E2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5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00539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배경</a:t>
            </a:r>
            <a:br>
              <a:rPr kumimoji="1" lang="en-US" altLang="ko-KR" dirty="0"/>
            </a:br>
            <a:r>
              <a:rPr kumimoji="1" lang="ko-KR" altLang="en-US" sz="2800" dirty="0"/>
              <a:t>결론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8907610" cy="3911601"/>
          </a:xfrm>
        </p:spPr>
        <p:txBody>
          <a:bodyPr/>
          <a:lstStyle/>
          <a:p>
            <a:r>
              <a:rPr kumimoji="1" lang="ko-KR" altLang="en-US" dirty="0"/>
              <a:t>기반은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유학생들을 위한 앱</a:t>
            </a:r>
            <a:r>
              <a:rPr kumimoji="1" lang="en-US" altLang="ko-KR" dirty="0"/>
              <a:t>”</a:t>
            </a:r>
          </a:p>
          <a:p>
            <a:pPr lvl="1"/>
            <a:r>
              <a:rPr kumimoji="1" lang="ko-KR" altLang="en-US" dirty="0" err="1"/>
              <a:t>유학생만을</a:t>
            </a:r>
            <a:r>
              <a:rPr kumimoji="1" lang="ko-KR" altLang="en-US" dirty="0"/>
              <a:t> 위한 커뮤니티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유학생들이 국내 학생들과 교류할 수 있도록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언어 교환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이라는 매개체 제공</a:t>
            </a:r>
            <a:endParaRPr kumimoji="1" lang="en-US" altLang="ko-KR" dirty="0"/>
          </a:p>
          <a:p>
            <a:r>
              <a:rPr kumimoji="1" lang="ko-KR" altLang="en-US" dirty="0"/>
              <a:t>프로필 기반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익명 </a:t>
            </a:r>
            <a:r>
              <a:rPr kumimoji="1" lang="en-US" altLang="ko-KR" dirty="0"/>
              <a:t>X, </a:t>
            </a:r>
            <a:r>
              <a:rPr kumimoji="1" lang="ko-KR" altLang="en-US" dirty="0"/>
              <a:t>이름 또는 닉네임 필수</a:t>
            </a:r>
            <a:endParaRPr kumimoji="1" lang="en-US" altLang="ko-KR" dirty="0"/>
          </a:p>
          <a:p>
            <a:r>
              <a:rPr kumimoji="1" lang="ko-Kore-KR" altLang="en-US" dirty="0"/>
              <a:t>대학</a:t>
            </a:r>
            <a:r>
              <a:rPr kumimoji="1" lang="ko-KR" altLang="en-US" dirty="0"/>
              <a:t> 인증을 통한 대학 별 유학생 커뮤니티 운영</a:t>
            </a:r>
            <a:endParaRPr kumimoji="1" lang="en-US" altLang="ko-KR" dirty="0"/>
          </a:p>
          <a:p>
            <a:r>
              <a:rPr kumimoji="1" lang="ko-KR" altLang="en-US" dirty="0"/>
              <a:t>언어 교환 채팅 서비스 </a:t>
            </a:r>
            <a:r>
              <a:rPr kumimoji="1" lang="en-US" altLang="ko-KR" dirty="0"/>
              <a:t>(</a:t>
            </a:r>
            <a:r>
              <a:rPr kumimoji="1" lang="ko-KR" altLang="en-US" dirty="0"/>
              <a:t>모든 학생 이용 가능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645D0-6C96-D84A-A9A5-4644324C0F98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6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86755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배경</a:t>
            </a:r>
            <a:br>
              <a:rPr kumimoji="1" lang="en-US" altLang="ko-KR" dirty="0"/>
            </a:br>
            <a:r>
              <a:rPr kumimoji="1" lang="ko-KR" altLang="en-US" sz="2800" dirty="0"/>
              <a:t>개발 기술 현황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8907610" cy="3911601"/>
          </a:xfrm>
        </p:spPr>
        <p:txBody>
          <a:bodyPr/>
          <a:lstStyle/>
          <a:p>
            <a:r>
              <a:rPr kumimoji="1" lang="en-US" altLang="ko-Kore-KR" dirty="0"/>
              <a:t>iOS </a:t>
            </a:r>
            <a:r>
              <a:rPr kumimoji="1" lang="ko-KR" altLang="en-US" dirty="0"/>
              <a:t>애플리케이션을 만들기 위해 사용 가능한 기술</a:t>
            </a:r>
            <a:endParaRPr kumimoji="1" lang="en-US" altLang="ko-KR" dirty="0"/>
          </a:p>
          <a:p>
            <a:r>
              <a:rPr kumimoji="1" lang="ko-KR" altLang="en-US" dirty="0"/>
              <a:t>개발 언어</a:t>
            </a:r>
            <a:endParaRPr kumimoji="1" lang="en-US" altLang="ko-KR" dirty="0"/>
          </a:p>
          <a:p>
            <a:pPr lvl="1"/>
            <a:r>
              <a:rPr kumimoji="1" lang="en-US" altLang="ko-Kore-KR" dirty="0"/>
              <a:t>Swift, Objective-C</a:t>
            </a:r>
          </a:p>
          <a:p>
            <a:r>
              <a:rPr kumimoji="1" lang="en-US" altLang="ko-Kore-KR" dirty="0"/>
              <a:t>UI </a:t>
            </a:r>
            <a:r>
              <a:rPr kumimoji="1" lang="ko-KR" altLang="en-US" dirty="0"/>
              <a:t>구축 기술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Storyboard (</a:t>
            </a:r>
            <a:r>
              <a:rPr kumimoji="1" lang="en-US" altLang="ko-KR" dirty="0" err="1"/>
              <a:t>UIKit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 err="1"/>
              <a:t>SwiftUI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lvl="1"/>
            <a:endParaRPr kumimoji="1" lang="en-US" altLang="ko-Kore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457DAF-AF28-F648-977E-4219A01989DB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7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07523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배경</a:t>
            </a:r>
            <a:br>
              <a:rPr kumimoji="1" lang="en-US" altLang="ko-KR" dirty="0"/>
            </a:br>
            <a:r>
              <a:rPr kumimoji="1" lang="ko-KR" altLang="en-US" sz="2800" dirty="0"/>
              <a:t>개발 언어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8907610" cy="3911601"/>
          </a:xfrm>
        </p:spPr>
        <p:txBody>
          <a:bodyPr/>
          <a:lstStyle/>
          <a:p>
            <a:r>
              <a:rPr kumimoji="1" lang="en-US" altLang="ko-KR" dirty="0"/>
              <a:t>Objective-C</a:t>
            </a:r>
          </a:p>
          <a:p>
            <a:pPr lvl="1"/>
            <a:r>
              <a:rPr kumimoji="1" lang="en-US" altLang="ko-KR" dirty="0"/>
              <a:t>Swift</a:t>
            </a:r>
            <a:r>
              <a:rPr kumimoji="1" lang="ko-KR" altLang="en-US" dirty="0"/>
              <a:t>가 나오기 전 애플의 표준 프로그래밍 언어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</a:t>
            </a:r>
            <a:r>
              <a:rPr kumimoji="1" lang="ko-KR" altLang="en-US" dirty="0"/>
              <a:t>언어에서 파생된 객체 지향 프로그래밍 언어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진입 장벽이 높은 언어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현재는 거의 사용하지 않는다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7E651D-89F7-7F41-9276-3F65BD8C6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854" y="2442634"/>
            <a:ext cx="3175000" cy="271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227225-EA74-8042-9781-D69371D8C448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8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87391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배경</a:t>
            </a:r>
            <a:br>
              <a:rPr kumimoji="1" lang="en-US" altLang="ko-KR" dirty="0"/>
            </a:br>
            <a:r>
              <a:rPr kumimoji="1" lang="ko-KR" altLang="en-US" sz="2800" dirty="0"/>
              <a:t>개발 언어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8907610" cy="3911601"/>
          </a:xfrm>
        </p:spPr>
        <p:txBody>
          <a:bodyPr/>
          <a:lstStyle/>
          <a:p>
            <a:r>
              <a:rPr kumimoji="1" lang="en-US" altLang="ko-KR" dirty="0"/>
              <a:t>Swift</a:t>
            </a:r>
          </a:p>
          <a:p>
            <a:pPr lvl="1"/>
            <a:r>
              <a:rPr kumimoji="1" lang="en-US" altLang="ko-KR" dirty="0"/>
              <a:t>WWDC(</a:t>
            </a:r>
            <a:r>
              <a:rPr kumimoji="1" lang="ko-KR" altLang="en-US" dirty="0"/>
              <a:t>애플 세계 개발자 회의</a:t>
            </a:r>
            <a:r>
              <a:rPr kumimoji="1" lang="en-US" altLang="ko-KR" dirty="0"/>
              <a:t>) 2014</a:t>
            </a:r>
            <a:r>
              <a:rPr kumimoji="1" lang="ko-KR" altLang="en-US" dirty="0"/>
              <a:t>에서 첫 공개된 언어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Safe</a:t>
            </a:r>
          </a:p>
          <a:p>
            <a:pPr lvl="2"/>
            <a:r>
              <a:rPr kumimoji="1" lang="ko-KR" altLang="en-US" dirty="0"/>
              <a:t>엄격한 문법을 적용해 실수를 미연에 방지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Optional, guard </a:t>
            </a:r>
            <a:r>
              <a:rPr kumimoji="1" lang="ko-KR" altLang="en-US" dirty="0"/>
              <a:t>구문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Fast</a:t>
            </a:r>
          </a:p>
          <a:p>
            <a:pPr lvl="2"/>
            <a:r>
              <a:rPr kumimoji="1" lang="en-US" altLang="ko-KR" dirty="0"/>
              <a:t>Objective-C</a:t>
            </a:r>
            <a:r>
              <a:rPr kumimoji="1" lang="ko-KR" altLang="en-US" dirty="0"/>
              <a:t>에 비해 약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배 빠르다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Expressive</a:t>
            </a:r>
          </a:p>
          <a:p>
            <a:pPr lvl="2"/>
            <a:r>
              <a:rPr kumimoji="1" lang="ko-KR" altLang="en-US" dirty="0"/>
              <a:t>깔끔한 문법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세미콜론</a:t>
            </a:r>
            <a:r>
              <a:rPr kumimoji="1" lang="en-US" altLang="ko-KR" dirty="0"/>
              <a:t>(;)</a:t>
            </a:r>
            <a:r>
              <a:rPr kumimoji="1" lang="ko-KR" altLang="en-US" dirty="0"/>
              <a:t> 사용할 필요 없어짐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371219-162F-A34E-A6C6-14E74C0DC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700" y="2329221"/>
            <a:ext cx="3284621" cy="32846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DE8E9F-EE67-4148-999C-69C00A5E011E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9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91023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98087"/>
            <a:ext cx="9603275" cy="587136"/>
          </a:xfrm>
        </p:spPr>
        <p:txBody>
          <a:bodyPr/>
          <a:lstStyle/>
          <a:p>
            <a:r>
              <a:rPr kumimoji="1" lang="ko-KR" altLang="en-US" dirty="0"/>
              <a:t>목차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644421" cy="3450613"/>
          </a:xfrm>
        </p:spPr>
        <p:txBody>
          <a:bodyPr/>
          <a:lstStyle/>
          <a:p>
            <a:r>
              <a:rPr kumimoji="1" lang="ko-Kore-KR" altLang="en-US" dirty="0"/>
              <a:t>개요</a:t>
            </a:r>
            <a:endParaRPr kumimoji="1" lang="en-US" altLang="ko-Kore-KR" dirty="0"/>
          </a:p>
          <a:p>
            <a:r>
              <a:rPr kumimoji="1" lang="ko-Kore-KR" altLang="en-US" dirty="0"/>
              <a:t>배경</a:t>
            </a:r>
            <a:endParaRPr kumimoji="1" lang="en-US" altLang="ko-Kore-KR" dirty="0"/>
          </a:p>
          <a:p>
            <a:r>
              <a:rPr kumimoji="1" lang="ko-Kore-KR" altLang="en-US" dirty="0"/>
              <a:t>주요</a:t>
            </a:r>
            <a:r>
              <a:rPr kumimoji="1" lang="ko-KR" altLang="en-US" dirty="0"/>
              <a:t> 내용</a:t>
            </a:r>
            <a:endParaRPr kumimoji="1" lang="en-US" altLang="ko-KR" dirty="0"/>
          </a:p>
          <a:p>
            <a:r>
              <a:rPr kumimoji="1" lang="ko-KR" altLang="en-US" dirty="0"/>
              <a:t>작품 개발 방법</a:t>
            </a:r>
            <a:endParaRPr kumimoji="1" lang="en-US" altLang="ko-KR" dirty="0"/>
          </a:p>
          <a:p>
            <a:r>
              <a:rPr kumimoji="1" lang="ko-KR" altLang="en-US" dirty="0"/>
              <a:t>마무리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4AF66-20F0-0040-BE70-B5F0648DF31E}"/>
              </a:ext>
            </a:extLst>
          </p:cNvPr>
          <p:cNvSpPr txBox="1"/>
          <p:nvPr/>
        </p:nvSpPr>
        <p:spPr>
          <a:xfrm>
            <a:off x="0" y="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92331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배경</a:t>
            </a:r>
            <a:br>
              <a:rPr kumimoji="1" lang="en-US" altLang="ko-KR" dirty="0"/>
            </a:br>
            <a:r>
              <a:rPr kumimoji="1" lang="en-US" altLang="ko-KR" sz="2800" dirty="0"/>
              <a:t>objective-C vs swift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8907610" cy="3911601"/>
          </a:xfrm>
        </p:spPr>
        <p:txBody>
          <a:bodyPr/>
          <a:lstStyle/>
          <a:p>
            <a:r>
              <a:rPr kumimoji="1" lang="en-US" altLang="ko-KR" dirty="0"/>
              <a:t>Objective-C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Swift</a:t>
            </a:r>
          </a:p>
          <a:p>
            <a:pPr lvl="1"/>
            <a:endParaRPr kumimoji="1" lang="en-US" altLang="ko-Kore-KR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33DE1A2-D2B6-3445-AE1A-295874029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200" y="2141093"/>
            <a:ext cx="7607300" cy="22733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D46ACCD-65E4-3B4B-BA15-CAC7F65D8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500" y="4639103"/>
            <a:ext cx="7620000" cy="2044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4D1EF7-B257-F448-9F36-700D6CD9F5C8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3976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배경</a:t>
            </a:r>
            <a:br>
              <a:rPr kumimoji="1" lang="en-US" altLang="ko-KR" dirty="0"/>
            </a:br>
            <a:r>
              <a:rPr kumimoji="1" lang="en-US" altLang="ko-KR" sz="2800" dirty="0"/>
              <a:t>UI </a:t>
            </a:r>
            <a:r>
              <a:rPr kumimoji="1" lang="ko-KR" altLang="en-US" sz="2800" dirty="0"/>
              <a:t>구축 기술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8907610" cy="3911601"/>
          </a:xfrm>
        </p:spPr>
        <p:txBody>
          <a:bodyPr/>
          <a:lstStyle/>
          <a:p>
            <a:r>
              <a:rPr kumimoji="1" lang="en-US" altLang="ko-KR" dirty="0"/>
              <a:t>Storyboard (</a:t>
            </a:r>
            <a:r>
              <a:rPr kumimoji="1" lang="en-US" altLang="ko-KR" dirty="0" err="1"/>
              <a:t>UIKit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 err="1"/>
              <a:t>Main.storyboard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UI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구축한다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 err="1"/>
              <a:t>UIKit</a:t>
            </a:r>
            <a:r>
              <a:rPr kumimoji="1" lang="ko-KR" altLang="en-US" dirty="0"/>
              <a:t>이라는 </a:t>
            </a:r>
            <a:r>
              <a:rPr kumimoji="1" lang="en-US" altLang="ko-KR" dirty="0"/>
              <a:t>Framework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전체 흐름도를 시각화하여 보여준다는 장점이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규모가 커지면 유지보수가 힘들다는 단점이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 err="1"/>
              <a:t>재사용성이</a:t>
            </a:r>
            <a:r>
              <a:rPr kumimoji="1" lang="ko-KR" altLang="en-US" dirty="0"/>
              <a:t> 낮다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디자인 패턴은 </a:t>
            </a:r>
            <a:r>
              <a:rPr kumimoji="1" lang="en-US" altLang="ko-KR" dirty="0"/>
              <a:t>MVC(Model – View – Controller) </a:t>
            </a:r>
            <a:r>
              <a:rPr kumimoji="1" lang="ko-KR" altLang="en-US" dirty="0"/>
              <a:t>패턴을 따른다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ore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7C8AD-FAAE-474F-A53E-1FE8150A680C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98851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96B60-948B-C948-A2F6-393A80F3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56B731-D436-B04A-9D76-5938A0BB2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77D21B-CF69-F04A-8314-A8275B37D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40504B-17B9-BF43-880B-417F26683380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22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84970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387AF-DD81-A545-832C-89E07D9C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B1224E-5745-7544-809F-4BD58AE96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F1859E-1291-B84D-98AB-92B454981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15" y="0"/>
            <a:ext cx="10982969" cy="6858000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11879504-0F71-7D40-AEFC-5F40BE9D4A13}"/>
              </a:ext>
            </a:extLst>
          </p:cNvPr>
          <p:cNvCxnSpPr>
            <a:cxnSpLocks/>
          </p:cNvCxnSpPr>
          <p:nvPr/>
        </p:nvCxnSpPr>
        <p:spPr>
          <a:xfrm>
            <a:off x="3030998" y="4446872"/>
            <a:ext cx="4033945" cy="0"/>
          </a:xfrm>
          <a:prstGeom prst="line">
            <a:avLst/>
          </a:prstGeom>
          <a:ln w="222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2FBEDB-2D69-1C44-8E99-C3C35C0E380D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92542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배경</a:t>
            </a:r>
            <a:br>
              <a:rPr kumimoji="1" lang="en-US" altLang="ko-KR" dirty="0"/>
            </a:br>
            <a:r>
              <a:rPr kumimoji="1" lang="en-US" altLang="ko-KR" sz="2800" dirty="0"/>
              <a:t>UI </a:t>
            </a:r>
            <a:r>
              <a:rPr kumimoji="1" lang="ko-KR" altLang="en-US" sz="2800" dirty="0"/>
              <a:t>구축 기술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8907610" cy="3911601"/>
          </a:xfrm>
        </p:spPr>
        <p:txBody>
          <a:bodyPr/>
          <a:lstStyle/>
          <a:p>
            <a:r>
              <a:rPr kumimoji="1" lang="en-US" altLang="ko-KR" dirty="0" err="1"/>
              <a:t>SwiftUI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WWDC 2019</a:t>
            </a:r>
            <a:r>
              <a:rPr kumimoji="1" lang="ko-KR" altLang="en-US" dirty="0"/>
              <a:t>에서 새롭게 소개되었음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코드 기반의 직관적 형식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실시간 프리뷰를 볼 수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재사용할 수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전체 흐름도를 볼 수는 없다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전체적으로 </a:t>
            </a:r>
            <a:r>
              <a:rPr kumimoji="1" lang="en-US" altLang="ko-KR" dirty="0"/>
              <a:t>Storyboard</a:t>
            </a:r>
            <a:r>
              <a:rPr kumimoji="1" lang="ko-KR" altLang="en-US" dirty="0"/>
              <a:t>보다 깔끔하다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디자인 패턴은 </a:t>
            </a:r>
            <a:r>
              <a:rPr kumimoji="1" lang="en-US" altLang="ko-KR" dirty="0"/>
              <a:t>MVVM(Model – View – </a:t>
            </a:r>
            <a:r>
              <a:rPr kumimoji="1" lang="en-US" altLang="ko-KR" dirty="0" err="1"/>
              <a:t>ViewModel</a:t>
            </a:r>
            <a:r>
              <a:rPr kumimoji="1" lang="en-US" altLang="ko-KR" dirty="0"/>
              <a:t>) </a:t>
            </a:r>
            <a:r>
              <a:rPr kumimoji="1" lang="ko-KR" altLang="en-US" dirty="0"/>
              <a:t>패턴을 따른다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D55397-9AB1-6E4B-9720-1C6088C2C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99" r="27743"/>
          <a:stretch/>
        </p:blipFill>
        <p:spPr>
          <a:xfrm>
            <a:off x="8065971" y="2065869"/>
            <a:ext cx="3601095" cy="27362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1FB42-D5DE-CA4F-BE44-0FBBD40FDACC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24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99254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FE89B-468D-0343-A7EA-AD3C2EAF2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665BAC1D-BBBE-B64F-9C15-E3CA4DAE4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4676" y="0"/>
            <a:ext cx="10962647" cy="6858000"/>
          </a:xfr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2DB7156E-F7DF-5044-A756-8BAE15F0AFD8}"/>
              </a:ext>
            </a:extLst>
          </p:cNvPr>
          <p:cNvCxnSpPr/>
          <p:nvPr/>
        </p:nvCxnSpPr>
        <p:spPr>
          <a:xfrm>
            <a:off x="3108000" y="1472665"/>
            <a:ext cx="2988000" cy="0"/>
          </a:xfrm>
          <a:prstGeom prst="line">
            <a:avLst/>
          </a:prstGeom>
          <a:ln w="222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115326C-9085-C14E-9720-0B0C5C76F9B9}"/>
              </a:ext>
            </a:extLst>
          </p:cNvPr>
          <p:cNvCxnSpPr/>
          <p:nvPr/>
        </p:nvCxnSpPr>
        <p:spPr>
          <a:xfrm>
            <a:off x="5618590" y="6649452"/>
            <a:ext cx="2988000" cy="0"/>
          </a:xfrm>
          <a:prstGeom prst="line">
            <a:avLst/>
          </a:prstGeom>
          <a:ln w="222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96B2EB96-0F15-F641-AFC7-31B90E589AE1}"/>
              </a:ext>
            </a:extLst>
          </p:cNvPr>
          <p:cNvCxnSpPr>
            <a:cxnSpLocks/>
          </p:cNvCxnSpPr>
          <p:nvPr/>
        </p:nvCxnSpPr>
        <p:spPr>
          <a:xfrm>
            <a:off x="9731141" y="2645343"/>
            <a:ext cx="1323713" cy="0"/>
          </a:xfrm>
          <a:prstGeom prst="line">
            <a:avLst/>
          </a:prstGeom>
          <a:ln w="222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8F5646C-F417-B540-9864-C9D36D827127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25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20529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FE89B-468D-0343-A7EA-AD3C2EAF2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981F983-1E77-FB45-BF4B-905A7819D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515" y="0"/>
            <a:ext cx="10982970" cy="6858000"/>
          </a:xfr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B76D468-D106-A243-85DB-2A436AE9C7FE}"/>
              </a:ext>
            </a:extLst>
          </p:cNvPr>
          <p:cNvCxnSpPr>
            <a:cxnSpLocks/>
          </p:cNvCxnSpPr>
          <p:nvPr/>
        </p:nvCxnSpPr>
        <p:spPr>
          <a:xfrm>
            <a:off x="3907857" y="1853754"/>
            <a:ext cx="2698282" cy="0"/>
          </a:xfrm>
          <a:prstGeom prst="line">
            <a:avLst/>
          </a:prstGeom>
          <a:ln w="222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6ED081-DC39-3049-B043-AE073770C9C9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26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47451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배경</a:t>
            </a:r>
            <a:br>
              <a:rPr kumimoji="1" lang="en-US" altLang="ko-KR" dirty="0"/>
            </a:br>
            <a:r>
              <a:rPr kumimoji="1" lang="en-US" altLang="ko-KR" sz="2800" dirty="0"/>
              <a:t>MVC</a:t>
            </a:r>
            <a:r>
              <a:rPr kumimoji="1" lang="ko-KR" altLang="en-US" sz="2800" dirty="0"/>
              <a:t>와 </a:t>
            </a:r>
            <a:r>
              <a:rPr kumimoji="1" lang="en-US" altLang="ko-KR" sz="2800" dirty="0"/>
              <a:t>MVVM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7726288" cy="3911601"/>
          </a:xfrm>
        </p:spPr>
        <p:txBody>
          <a:bodyPr/>
          <a:lstStyle/>
          <a:p>
            <a:r>
              <a:rPr kumimoji="1" lang="en-US" altLang="ko-KR" dirty="0"/>
              <a:t>User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Button</a:t>
            </a:r>
            <a:r>
              <a:rPr kumimoji="1" lang="ko-KR" altLang="en-US" dirty="0"/>
              <a:t>을 눌렀을 때</a:t>
            </a:r>
            <a:r>
              <a:rPr kumimoji="1" lang="en-US" altLang="ko-KR" dirty="0"/>
              <a:t>,</a:t>
            </a:r>
          </a:p>
          <a:p>
            <a:pPr lvl="1"/>
            <a:r>
              <a:rPr kumimoji="1" lang="en-US" altLang="ko-Kore-KR" dirty="0"/>
              <a:t>MVC</a:t>
            </a:r>
          </a:p>
          <a:p>
            <a:pPr lvl="2"/>
            <a:r>
              <a:rPr kumimoji="1" lang="en-US" altLang="ko-Kore-KR" dirty="0"/>
              <a:t>View -&gt; Controller</a:t>
            </a:r>
            <a:r>
              <a:rPr kumimoji="1" lang="ko-KR" altLang="en-US" dirty="0"/>
              <a:t>로 알림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행동을 결정하는 주체는 </a:t>
            </a:r>
            <a:r>
              <a:rPr kumimoji="1" lang="en-US" altLang="ko-KR" dirty="0"/>
              <a:t>Controller</a:t>
            </a:r>
          </a:p>
          <a:p>
            <a:pPr lvl="1"/>
            <a:r>
              <a:rPr kumimoji="1" lang="en-US" altLang="ko-Kore-KR" dirty="0"/>
              <a:t>MVVM</a:t>
            </a:r>
          </a:p>
          <a:p>
            <a:pPr lvl="2"/>
            <a:r>
              <a:rPr kumimoji="1" lang="ko-KR" altLang="en-US" dirty="0"/>
              <a:t>행동을 결정하는 주체는 </a:t>
            </a:r>
            <a:r>
              <a:rPr kumimoji="1" lang="en-US" altLang="ko-KR" dirty="0"/>
              <a:t>View</a:t>
            </a:r>
          </a:p>
          <a:p>
            <a:pPr lvl="2"/>
            <a:r>
              <a:rPr kumimoji="1" lang="en-US" altLang="ko-Kore-KR" dirty="0" err="1"/>
              <a:t>ViewModel</a:t>
            </a:r>
            <a:r>
              <a:rPr kumimoji="1" lang="ko-KR" altLang="en-US" dirty="0"/>
              <a:t>에서 </a:t>
            </a:r>
            <a:r>
              <a:rPr kumimoji="1" lang="ko-KR" altLang="en-US" dirty="0" err="1"/>
              <a:t>로직만</a:t>
            </a:r>
            <a:r>
              <a:rPr kumimoji="1" lang="ko-KR" altLang="en-US" dirty="0"/>
              <a:t> 가져올 뿐</a:t>
            </a:r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015E6B-7E6B-6943-B06B-1EBFE62755CC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27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02915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배경</a:t>
            </a:r>
            <a:br>
              <a:rPr kumimoji="1" lang="en-US" altLang="ko-KR" dirty="0"/>
            </a:br>
            <a:r>
              <a:rPr kumimoji="1" lang="en-US" altLang="ko-KR" sz="2800" dirty="0"/>
              <a:t>MVC</a:t>
            </a:r>
            <a:r>
              <a:rPr kumimoji="1" lang="ko-KR" altLang="en-US" sz="2800" dirty="0"/>
              <a:t>와 </a:t>
            </a:r>
            <a:r>
              <a:rPr kumimoji="1" lang="en-US" altLang="ko-KR" sz="2800" dirty="0"/>
              <a:t>MVVM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4" cy="3911601"/>
          </a:xfrm>
        </p:spPr>
        <p:txBody>
          <a:bodyPr/>
          <a:lstStyle/>
          <a:p>
            <a:r>
              <a:rPr kumimoji="1" lang="en-US" altLang="ko-KR" dirty="0"/>
              <a:t>Data</a:t>
            </a:r>
            <a:r>
              <a:rPr kumimoji="1" lang="ko-KR" altLang="en-US" dirty="0"/>
              <a:t>의 변경이 일어났을 때</a:t>
            </a:r>
            <a:r>
              <a:rPr kumimoji="1" lang="en-US" altLang="ko-KR" dirty="0"/>
              <a:t>,</a:t>
            </a:r>
          </a:p>
          <a:p>
            <a:pPr lvl="1"/>
            <a:r>
              <a:rPr kumimoji="1" lang="en-US" altLang="ko-Kore-KR" dirty="0"/>
              <a:t>MVC</a:t>
            </a:r>
          </a:p>
          <a:p>
            <a:pPr lvl="2"/>
            <a:r>
              <a:rPr kumimoji="1" lang="en-US" altLang="ko-Kore-KR" dirty="0"/>
              <a:t>Model -&gt; Controller</a:t>
            </a:r>
            <a:r>
              <a:rPr kumimoji="1" lang="ko-KR" altLang="en-US" dirty="0"/>
              <a:t>로 알림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View</a:t>
            </a:r>
            <a:r>
              <a:rPr kumimoji="1" lang="ko-KR" altLang="en-US" dirty="0"/>
              <a:t>의 변경을 결정하는 주체는 </a:t>
            </a:r>
            <a:r>
              <a:rPr kumimoji="1" lang="en-US" altLang="ko-KR" dirty="0"/>
              <a:t>Controller</a:t>
            </a:r>
          </a:p>
          <a:p>
            <a:pPr lvl="1"/>
            <a:r>
              <a:rPr kumimoji="1" lang="en-US" altLang="ko-Kore-KR" dirty="0"/>
              <a:t>MVVM</a:t>
            </a:r>
          </a:p>
          <a:p>
            <a:pPr lvl="2"/>
            <a:r>
              <a:rPr kumimoji="1" lang="en-US" altLang="ko-Kore-KR" dirty="0"/>
              <a:t>Model -&gt; </a:t>
            </a:r>
            <a:r>
              <a:rPr kumimoji="1" lang="en-US" altLang="ko-Kore-KR" dirty="0" err="1"/>
              <a:t>ViewModel</a:t>
            </a:r>
            <a:r>
              <a:rPr kumimoji="1" lang="ko-KR" altLang="en-US" dirty="0"/>
              <a:t>로 알림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@</a:t>
            </a:r>
            <a:r>
              <a:rPr kumimoji="1" lang="en-US" altLang="ko-KR" dirty="0" err="1"/>
              <a:t>EnvironmentObject</a:t>
            </a:r>
            <a:r>
              <a:rPr kumimoji="1" lang="en-US" altLang="ko-KR" dirty="0"/>
              <a:t> 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@</a:t>
            </a:r>
            <a:r>
              <a:rPr kumimoji="1" lang="en-US" altLang="ko-KR" dirty="0" err="1"/>
              <a:t>ObservedObject</a:t>
            </a:r>
            <a:r>
              <a:rPr kumimoji="1" lang="en-US" altLang="ko-KR" dirty="0"/>
              <a:t> </a:t>
            </a:r>
            <a:r>
              <a:rPr kumimoji="1" lang="ko-KR" altLang="en-US" dirty="0"/>
              <a:t>와 같이 </a:t>
            </a:r>
            <a:r>
              <a:rPr kumimoji="1" lang="en-US" altLang="ko-KR" dirty="0" err="1"/>
              <a:t>ViewModel</a:t>
            </a:r>
            <a:r>
              <a:rPr kumimoji="1" lang="ko-KR" altLang="en-US" dirty="0"/>
              <a:t>의 변경을 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에서 감시함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변경 시에 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가 이를 파악하고 알아서 다시 </a:t>
            </a:r>
            <a:r>
              <a:rPr kumimoji="1" lang="en-US" altLang="ko-KR" dirty="0"/>
              <a:t>View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변경한다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6CE49-FDD8-7D40-A9B8-0EB81E4377BD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28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92995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주요 내용</a:t>
            </a:r>
            <a:br>
              <a:rPr kumimoji="1" lang="en-US" altLang="ko-KR" dirty="0"/>
            </a:br>
            <a:r>
              <a:rPr kumimoji="1" lang="ko-KR" altLang="en-US" sz="2800" dirty="0"/>
              <a:t>사용 시나리오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4" cy="3911601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kumimoji="1" lang="ko-KR" altLang="en-US" dirty="0"/>
              <a:t>기본적인 인적사항 입력</a:t>
            </a:r>
            <a:endParaRPr kumimoji="1" lang="en-US" altLang="ko-KR" dirty="0"/>
          </a:p>
          <a:p>
            <a:r>
              <a:rPr kumimoji="1" lang="ko-KR" altLang="en-US" dirty="0"/>
              <a:t>언어 선택 </a:t>
            </a:r>
            <a:r>
              <a:rPr kumimoji="1" lang="en-US" altLang="ko-KR" dirty="0"/>
              <a:t>(</a:t>
            </a:r>
            <a:r>
              <a:rPr kumimoji="1" lang="ko-KR" altLang="en-US" dirty="0"/>
              <a:t>한국어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English)</a:t>
            </a:r>
          </a:p>
          <a:p>
            <a:r>
              <a:rPr kumimoji="1" lang="ko-KR" altLang="en-US" dirty="0"/>
              <a:t>회원가입 및 로그인</a:t>
            </a:r>
            <a:endParaRPr kumimoji="1" lang="en-US" altLang="ko-KR" dirty="0"/>
          </a:p>
          <a:p>
            <a:r>
              <a:rPr kumimoji="1" lang="ko-KR" altLang="en-US" dirty="0"/>
              <a:t>프로필 설정</a:t>
            </a:r>
            <a:endParaRPr kumimoji="1" lang="en-US" altLang="ko-KR" dirty="0"/>
          </a:p>
          <a:p>
            <a:r>
              <a:rPr kumimoji="1" lang="ko-KR" altLang="en-US" dirty="0"/>
              <a:t>대학 인증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016D1-F75B-6141-8ADB-809D3DAAC38F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29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55068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개요</a:t>
            </a:r>
            <a:br>
              <a:rPr kumimoji="1" lang="en-US" altLang="ko-KR" dirty="0"/>
            </a:br>
            <a:r>
              <a:rPr kumimoji="1" lang="ko-KR" altLang="en-US" sz="2800" dirty="0" err="1"/>
              <a:t>에브리타임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691673" cy="3911601"/>
          </a:xfrm>
        </p:spPr>
        <p:txBody>
          <a:bodyPr/>
          <a:lstStyle/>
          <a:p>
            <a:r>
              <a:rPr kumimoji="1" lang="ko-Kore-KR" altLang="en-US" dirty="0"/>
              <a:t>대표적인</a:t>
            </a:r>
            <a:r>
              <a:rPr kumimoji="1" lang="ko-KR" altLang="en-US" dirty="0"/>
              <a:t> 대학생 커뮤니티</a:t>
            </a:r>
            <a:endParaRPr kumimoji="1" lang="en-US" altLang="ko-KR" dirty="0"/>
          </a:p>
          <a:p>
            <a:r>
              <a:rPr kumimoji="1" lang="ko-KR" altLang="en-US" dirty="0"/>
              <a:t>같은 대학 학생들이 같은 게시판을 이용</a:t>
            </a:r>
            <a:endParaRPr kumimoji="1" lang="en-US" altLang="ko-KR" dirty="0"/>
          </a:p>
          <a:p>
            <a:r>
              <a:rPr kumimoji="1" lang="ko-KR" altLang="en-US" dirty="0"/>
              <a:t>한국어로 소통</a:t>
            </a:r>
            <a:endParaRPr kumimoji="1" lang="en-US" altLang="ko-KR" dirty="0"/>
          </a:p>
          <a:p>
            <a:r>
              <a:rPr kumimoji="1" lang="ko-KR" altLang="en-US" dirty="0"/>
              <a:t>유학생들의 커뮤니티는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73E403-A10F-B841-8A15-4DFC300C2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252" y="2015732"/>
            <a:ext cx="3911601" cy="39116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397BA0-9A57-454A-B45D-4B86155A973B}"/>
              </a:ext>
            </a:extLst>
          </p:cNvPr>
          <p:cNvSpPr txBox="1"/>
          <p:nvPr/>
        </p:nvSpPr>
        <p:spPr>
          <a:xfrm>
            <a:off x="0" y="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56417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주요 내용</a:t>
            </a:r>
            <a:br>
              <a:rPr kumimoji="1" lang="en-US" altLang="ko-KR" dirty="0"/>
            </a:br>
            <a:r>
              <a:rPr kumimoji="1" lang="ko-KR" altLang="en-US" sz="2800" dirty="0"/>
              <a:t>사용 시나리오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4" cy="3911601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kumimoji="1" lang="ko-KR" altLang="en-US" dirty="0"/>
              <a:t>유학생 </a:t>
            </a:r>
            <a:r>
              <a:rPr kumimoji="1" lang="en-US" altLang="ko-KR" dirty="0"/>
              <a:t>Case</a:t>
            </a:r>
          </a:p>
          <a:p>
            <a:r>
              <a:rPr kumimoji="1" lang="ko-KR" altLang="en-US" dirty="0"/>
              <a:t>대학 내 유학생들만 이용할 수 있는 커뮤니티</a:t>
            </a:r>
            <a:endParaRPr kumimoji="1" lang="en-US" altLang="ko-KR" dirty="0"/>
          </a:p>
          <a:p>
            <a:r>
              <a:rPr kumimoji="1" lang="ko-KR" altLang="en-US" dirty="0"/>
              <a:t>언어 교환 채팅 서비스를 통한 국내 학생들과의 교류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457200" indent="-457200">
              <a:buFont typeface="+mj-lt"/>
              <a:buAutoNum type="arabicPeriod" startAt="3"/>
            </a:pPr>
            <a:r>
              <a:rPr kumimoji="1" lang="ko-KR" altLang="en-US" dirty="0"/>
              <a:t>국내 학생 </a:t>
            </a:r>
            <a:r>
              <a:rPr kumimoji="1" lang="en-US" altLang="ko-KR" dirty="0"/>
              <a:t>Case</a:t>
            </a:r>
          </a:p>
          <a:p>
            <a:r>
              <a:rPr kumimoji="1" lang="ko-KR" altLang="en-US" dirty="0"/>
              <a:t>언어 교환 채팅 서비스를 통한 교내 유학생들과의 교류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19143E-604A-074F-97A3-D2B9CF21893D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33231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주요 내용</a:t>
            </a:r>
            <a:br>
              <a:rPr kumimoji="1" lang="en-US" altLang="ko-KR" dirty="0"/>
            </a:br>
            <a:r>
              <a:rPr kumimoji="1" lang="ko-KR" altLang="en-US" sz="2800" dirty="0"/>
              <a:t>세부 기능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4" cy="3911601"/>
          </a:xfrm>
        </p:spPr>
        <p:txBody>
          <a:bodyPr/>
          <a:lstStyle/>
          <a:p>
            <a:r>
              <a:rPr kumimoji="1" lang="ko-KR" altLang="en-US" dirty="0"/>
              <a:t>프로필의 구성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프로필 사진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국적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성별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자기소개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구사할 줄 아는 언어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배우고 싶은 언어</a:t>
            </a:r>
            <a:endParaRPr kumimoji="1" lang="en-US" altLang="ko-KR" dirty="0"/>
          </a:p>
          <a:p>
            <a:r>
              <a:rPr kumimoji="1" lang="ko-KR" altLang="en-US" dirty="0"/>
              <a:t>대학 인증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학생증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재학증명서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합격증을 이용 </a:t>
            </a:r>
            <a:r>
              <a:rPr kumimoji="1" lang="en-US" altLang="ko-KR" dirty="0"/>
              <a:t>(</a:t>
            </a:r>
            <a:r>
              <a:rPr kumimoji="1" lang="ko-KR" altLang="en-US" dirty="0"/>
              <a:t>개인정보 </a:t>
            </a:r>
            <a:r>
              <a:rPr kumimoji="1" lang="ko-KR" altLang="en-US" dirty="0" err="1"/>
              <a:t>처리방침의</a:t>
            </a:r>
            <a:r>
              <a:rPr kumimoji="1" lang="ko-KR" altLang="en-US" dirty="0"/>
              <a:t> 동의를 받을 것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학교 이메일 인증 방식을 이용할 수도 있을 것</a:t>
            </a:r>
            <a:endParaRPr kumimoji="1" lang="en-US" altLang="ko-KR" dirty="0"/>
          </a:p>
          <a:p>
            <a:r>
              <a:rPr kumimoji="1" lang="ko-KR" altLang="en-US" dirty="0"/>
              <a:t>친구 추가 및 친구 목록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EF02F-E88B-3749-96A5-FD9B9893223D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85767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주요 내용</a:t>
            </a:r>
            <a:br>
              <a:rPr kumimoji="1" lang="en-US" altLang="ko-KR" dirty="0"/>
            </a:br>
            <a:r>
              <a:rPr kumimoji="1" lang="ko-KR" altLang="en-US" sz="2800" dirty="0"/>
              <a:t>세부 기능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4" cy="3911601"/>
          </a:xfrm>
        </p:spPr>
        <p:txBody>
          <a:bodyPr>
            <a:normAutofit lnSpcReduction="10000"/>
          </a:bodyPr>
          <a:lstStyle/>
          <a:p>
            <a:r>
              <a:rPr kumimoji="1" lang="ko-KR" altLang="en-US" dirty="0"/>
              <a:t>유학생 전용 커뮤니티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대학별로 게시판을 구분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게시글</a:t>
            </a:r>
            <a:r>
              <a:rPr kumimoji="1" lang="ko-KR" altLang="en-US" dirty="0"/>
              <a:t> 등록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삭제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글에 대한 </a:t>
            </a:r>
            <a:r>
              <a:rPr kumimoji="1" lang="en-US" altLang="ko-KR" dirty="0"/>
              <a:t>Like, Comment</a:t>
            </a:r>
          </a:p>
          <a:p>
            <a:pPr lvl="1"/>
            <a:r>
              <a:rPr kumimoji="1" lang="ko-KR" altLang="en-US" dirty="0" err="1"/>
              <a:t>대댓글</a:t>
            </a:r>
            <a:r>
              <a:rPr kumimoji="1" lang="ko-KR" altLang="en-US" dirty="0"/>
              <a:t> 시스템</a:t>
            </a:r>
            <a:endParaRPr kumimoji="1" lang="en-US" altLang="ko-KR" dirty="0"/>
          </a:p>
          <a:p>
            <a:r>
              <a:rPr kumimoji="1" lang="ko-KR" altLang="en-US" dirty="0"/>
              <a:t>언어 교환 채팅 시스템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프로필 정보들을 보여주는 리스트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유저 상태 정보 표시 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현재 </a:t>
            </a:r>
            <a:r>
              <a:rPr kumimoji="1" lang="ko-KR" altLang="en-US" dirty="0" err="1"/>
              <a:t>접속중인지</a:t>
            </a:r>
            <a:r>
              <a:rPr kumimoji="1" lang="ko-KR" altLang="en-US" dirty="0"/>
              <a:t> 아닌지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대화방 생성 </a:t>
            </a:r>
            <a:r>
              <a:rPr kumimoji="1" lang="en-US" altLang="ko-KR" dirty="0"/>
              <a:t>(</a:t>
            </a:r>
            <a:r>
              <a:rPr kumimoji="1" lang="ko-KR" altLang="en-US" dirty="0"/>
              <a:t>처음 메시지를 보낼 때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대화방 나가기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1C678F-F3F9-1E4A-8DC4-D41826F93B0E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32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24880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주요 내용</a:t>
            </a:r>
            <a:br>
              <a:rPr kumimoji="1" lang="en-US" altLang="ko-KR" dirty="0"/>
            </a:br>
            <a:r>
              <a:rPr kumimoji="1" lang="ko-KR" altLang="en-US" sz="2800" dirty="0"/>
              <a:t>세부 기능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4" cy="3911601"/>
          </a:xfrm>
        </p:spPr>
        <p:txBody>
          <a:bodyPr/>
          <a:lstStyle/>
          <a:p>
            <a:r>
              <a:rPr kumimoji="1" lang="ko-KR" altLang="en-US" dirty="0"/>
              <a:t>사용자 차단 및 신고</a:t>
            </a:r>
            <a:endParaRPr kumimoji="1" lang="en-US" altLang="ko-KR" dirty="0"/>
          </a:p>
          <a:p>
            <a:r>
              <a:rPr kumimoji="1" lang="ko-KR" altLang="en-US" dirty="0"/>
              <a:t>개발자에게 피드백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이메일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설정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앱 언어 변경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알림 설정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D485A3-3CCA-E946-9BB3-938824FF9B22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36037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작품 개발 방법</a:t>
            </a:r>
            <a:br>
              <a:rPr kumimoji="1" lang="en-US" altLang="ko-KR" dirty="0"/>
            </a:br>
            <a:r>
              <a:rPr kumimoji="1" lang="ko-KR" altLang="en-US" sz="2800" dirty="0"/>
              <a:t>개발 환경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4" cy="3911601"/>
          </a:xfrm>
        </p:spPr>
        <p:txBody>
          <a:bodyPr/>
          <a:lstStyle/>
          <a:p>
            <a:r>
              <a:rPr kumimoji="1" lang="ko-KR" altLang="en-US" dirty="0"/>
              <a:t>운영체제</a:t>
            </a:r>
            <a:r>
              <a:rPr kumimoji="1" lang="en-US" altLang="ko-KR" dirty="0"/>
              <a:t> -</a:t>
            </a:r>
            <a:r>
              <a:rPr kumimoji="1" lang="ko-KR" altLang="en-US" dirty="0"/>
              <a:t> </a:t>
            </a:r>
            <a:r>
              <a:rPr kumimoji="1" lang="en-US" altLang="ko-KR" dirty="0"/>
              <a:t>macOS</a:t>
            </a:r>
          </a:p>
          <a:p>
            <a:r>
              <a:rPr kumimoji="1" lang="ko-KR" altLang="en-US" dirty="0"/>
              <a:t>개발 언어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Swift</a:t>
            </a:r>
          </a:p>
          <a:p>
            <a:r>
              <a:rPr kumimoji="1" lang="en-US" altLang="ko-KR" dirty="0"/>
              <a:t>IDE - </a:t>
            </a:r>
            <a:r>
              <a:rPr kumimoji="1" lang="en-US" altLang="ko-KR" dirty="0" err="1"/>
              <a:t>Xcode</a:t>
            </a:r>
            <a:endParaRPr kumimoji="1" lang="en-US" altLang="ko-KR" dirty="0"/>
          </a:p>
          <a:p>
            <a:r>
              <a:rPr kumimoji="1" lang="en-US" altLang="ko-KR" dirty="0"/>
              <a:t>UI </a:t>
            </a:r>
            <a:r>
              <a:rPr kumimoji="1" lang="ko-KR" altLang="en-US" dirty="0"/>
              <a:t>구축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SwiftUI</a:t>
            </a:r>
            <a:endParaRPr kumimoji="1" lang="en-US" altLang="ko-KR" dirty="0"/>
          </a:p>
          <a:p>
            <a:r>
              <a:rPr kumimoji="1" lang="en-US" altLang="ko-KR" dirty="0"/>
              <a:t>DB - Google Firebase</a:t>
            </a:r>
          </a:p>
          <a:p>
            <a:r>
              <a:rPr kumimoji="1" lang="ko-KR" altLang="en-US" dirty="0"/>
              <a:t>외부 라이브러리 관리자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CocoaPods</a:t>
            </a:r>
            <a:endParaRPr kumimoji="1" lang="en-US" altLang="ko-KR" dirty="0"/>
          </a:p>
          <a:p>
            <a:r>
              <a:rPr kumimoji="1" lang="ko-KR" altLang="en-US" dirty="0"/>
              <a:t>기타 </a:t>
            </a:r>
            <a:r>
              <a:rPr kumimoji="1" lang="en-US" altLang="ko-KR" dirty="0"/>
              <a:t>-</a:t>
            </a:r>
            <a:r>
              <a:rPr kumimoji="1" lang="ko-KR" altLang="en-US"/>
              <a:t> </a:t>
            </a:r>
            <a:r>
              <a:rPr kumimoji="1" lang="en-US" altLang="ko-KR" dirty="0" err="1"/>
              <a:t>Github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Slack</a:t>
            </a:r>
            <a:r>
              <a:rPr kumimoji="1" lang="ko-KR" altLang="en-US" dirty="0"/>
              <a:t>을 이용한 협업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0CE3E-202A-A847-A35D-92481E25E348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34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08923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작품 개발 방법</a:t>
            </a:r>
            <a:br>
              <a:rPr kumimoji="1" lang="en-US" altLang="ko-KR" dirty="0"/>
            </a:br>
            <a:r>
              <a:rPr kumimoji="1" lang="ko-KR" altLang="en-US" sz="2800" dirty="0"/>
              <a:t>개발 일정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4" cy="3911601"/>
          </a:xfrm>
        </p:spPr>
        <p:txBody>
          <a:bodyPr/>
          <a:lstStyle/>
          <a:p>
            <a:r>
              <a:rPr kumimoji="1" lang="ko-KR" altLang="en-US" dirty="0"/>
              <a:t>운영체제</a:t>
            </a:r>
            <a:r>
              <a:rPr kumimoji="1" lang="en-US" altLang="ko-KR" dirty="0"/>
              <a:t> -</a:t>
            </a:r>
            <a:r>
              <a:rPr kumimoji="1" lang="ko-KR" altLang="en-US" dirty="0"/>
              <a:t> </a:t>
            </a:r>
            <a:r>
              <a:rPr kumimoji="1" lang="en-US" altLang="ko-KR" dirty="0"/>
              <a:t>macOS</a:t>
            </a:r>
          </a:p>
          <a:p>
            <a:r>
              <a:rPr kumimoji="1" lang="ko-KR" altLang="en-US" dirty="0"/>
              <a:t>개발 언어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Swift</a:t>
            </a:r>
          </a:p>
          <a:p>
            <a:r>
              <a:rPr kumimoji="1" lang="en-US" altLang="ko-KR" dirty="0"/>
              <a:t>IDE - </a:t>
            </a:r>
            <a:r>
              <a:rPr kumimoji="1" lang="en-US" altLang="ko-KR" dirty="0" err="1"/>
              <a:t>Xcode</a:t>
            </a:r>
            <a:endParaRPr kumimoji="1" lang="en-US" altLang="ko-KR" dirty="0"/>
          </a:p>
          <a:p>
            <a:r>
              <a:rPr kumimoji="1" lang="en-US" altLang="ko-KR" dirty="0"/>
              <a:t>UI </a:t>
            </a:r>
            <a:r>
              <a:rPr kumimoji="1" lang="ko-KR" altLang="en-US" dirty="0"/>
              <a:t>구축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SwiftUI</a:t>
            </a:r>
            <a:endParaRPr kumimoji="1" lang="en-US" altLang="ko-KR" dirty="0"/>
          </a:p>
          <a:p>
            <a:r>
              <a:rPr kumimoji="1" lang="en-US" altLang="ko-KR" dirty="0"/>
              <a:t>DB - Google Firebase</a:t>
            </a:r>
          </a:p>
          <a:p>
            <a:r>
              <a:rPr kumimoji="1" lang="ko-KR" altLang="en-US" dirty="0"/>
              <a:t>외부 라이브러리 관리자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CocoaPods</a:t>
            </a:r>
            <a:endParaRPr kumimoji="1"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4E9179F8-2145-1B4B-881C-1E5FDD0CC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1888732"/>
            <a:ext cx="7506154" cy="43042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FE0F2B-0D15-E84F-A4E0-92E5C98A9755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35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45468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작품 개발 방법</a:t>
            </a:r>
            <a:br>
              <a:rPr kumimoji="1" lang="en-US" altLang="ko-KR" dirty="0"/>
            </a:br>
            <a:r>
              <a:rPr kumimoji="1" lang="ko-KR" altLang="en-US" sz="2800" dirty="0"/>
              <a:t>역할 분담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4" cy="3911601"/>
          </a:xfrm>
        </p:spPr>
        <p:txBody>
          <a:bodyPr/>
          <a:lstStyle/>
          <a:p>
            <a:r>
              <a:rPr lang="en" altLang="ko-Kore-KR" dirty="0"/>
              <a:t>UI </a:t>
            </a:r>
            <a:r>
              <a:rPr lang="ko-KR" altLang="en-US" dirty="0"/>
              <a:t>디자인</a:t>
            </a:r>
            <a:r>
              <a:rPr lang="en-US" altLang="ko-KR" dirty="0"/>
              <a:t>: </a:t>
            </a:r>
            <a:r>
              <a:rPr lang="ko-KR" altLang="en-US" dirty="0" err="1"/>
              <a:t>현우현</a:t>
            </a:r>
            <a:endParaRPr lang="ko-KR" altLang="en-US" dirty="0"/>
          </a:p>
          <a:p>
            <a:r>
              <a:rPr lang="en" altLang="ko-Kore-KR" dirty="0"/>
              <a:t>Swift, </a:t>
            </a:r>
            <a:r>
              <a:rPr lang="en" altLang="ko-Kore-KR" dirty="0" err="1"/>
              <a:t>SwiftUI</a:t>
            </a:r>
            <a:r>
              <a:rPr lang="ko-KR" altLang="en-US" dirty="0" err="1"/>
              <a:t>를</a:t>
            </a:r>
            <a:r>
              <a:rPr lang="ko-KR" altLang="en-US" dirty="0"/>
              <a:t> 이용한 애플리케이션 개발</a:t>
            </a:r>
            <a:r>
              <a:rPr lang="en-US" altLang="ko-KR" dirty="0"/>
              <a:t>: </a:t>
            </a:r>
            <a:r>
              <a:rPr lang="ko-KR" altLang="en-US" dirty="0" err="1"/>
              <a:t>홍성범</a:t>
            </a:r>
            <a:r>
              <a:rPr lang="en-US" altLang="ko-KR" dirty="0"/>
              <a:t>, </a:t>
            </a:r>
            <a:r>
              <a:rPr lang="ko-KR" altLang="en-US" dirty="0" err="1"/>
              <a:t>현우현</a:t>
            </a:r>
            <a:r>
              <a:rPr lang="en-US" altLang="ko-KR" dirty="0"/>
              <a:t>, </a:t>
            </a:r>
            <a:r>
              <a:rPr lang="en" altLang="ko-Kore-KR" dirty="0" err="1"/>
              <a:t>Sodikov</a:t>
            </a:r>
            <a:r>
              <a:rPr lang="en" altLang="ko-Kore-KR" dirty="0"/>
              <a:t> </a:t>
            </a:r>
            <a:r>
              <a:rPr lang="en" altLang="ko-Kore-KR" dirty="0" err="1"/>
              <a:t>Normatjon</a:t>
            </a:r>
            <a:endParaRPr lang="en" altLang="ko-Kore-KR" dirty="0"/>
          </a:p>
          <a:p>
            <a:r>
              <a:rPr lang="en" altLang="ko-Kore-KR" dirty="0"/>
              <a:t>Firebase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" altLang="ko-Kore-KR" dirty="0"/>
              <a:t>Database </a:t>
            </a:r>
            <a:r>
              <a:rPr lang="ko-KR" altLang="en-US" dirty="0"/>
              <a:t>구축</a:t>
            </a:r>
            <a:r>
              <a:rPr lang="en-US" altLang="ko-KR" dirty="0"/>
              <a:t>: </a:t>
            </a:r>
            <a:r>
              <a:rPr lang="ko-KR" altLang="en-US" dirty="0" err="1"/>
              <a:t>홍성범</a:t>
            </a:r>
            <a:endParaRPr lang="ko-KR" altLang="en-US" dirty="0"/>
          </a:p>
          <a:p>
            <a:r>
              <a:rPr lang="ko-KR" altLang="en-US" dirty="0"/>
              <a:t>한국어 기반 서비스 구축</a:t>
            </a:r>
            <a:r>
              <a:rPr lang="en-US" altLang="ko-KR" dirty="0"/>
              <a:t>: </a:t>
            </a:r>
            <a:r>
              <a:rPr lang="ko-KR" altLang="en-US" dirty="0" err="1"/>
              <a:t>홍성범</a:t>
            </a:r>
            <a:r>
              <a:rPr lang="en-US" altLang="ko-KR" dirty="0"/>
              <a:t>, </a:t>
            </a:r>
            <a:r>
              <a:rPr lang="ko-KR" altLang="en-US" dirty="0" err="1"/>
              <a:t>현우현</a:t>
            </a:r>
            <a:endParaRPr lang="ko-KR" altLang="en-US" dirty="0"/>
          </a:p>
          <a:p>
            <a:r>
              <a:rPr lang="ko-KR" altLang="en-US" dirty="0"/>
              <a:t>영어 기반 서비스 구축</a:t>
            </a:r>
            <a:r>
              <a:rPr lang="en-US" altLang="ko-KR" dirty="0"/>
              <a:t>: </a:t>
            </a:r>
            <a:r>
              <a:rPr lang="en" altLang="ko-Kore-KR" dirty="0" err="1"/>
              <a:t>Sodikov</a:t>
            </a:r>
            <a:r>
              <a:rPr lang="en" altLang="ko-Kore-KR" dirty="0"/>
              <a:t> </a:t>
            </a:r>
            <a:r>
              <a:rPr lang="en" altLang="ko-Kore-KR" dirty="0" err="1"/>
              <a:t>Normatjon</a:t>
            </a:r>
            <a:endParaRPr lang="en" altLang="ko-Kore-KR" dirty="0"/>
          </a:p>
          <a:p>
            <a:r>
              <a:rPr lang="ko-KR" altLang="en-US" dirty="0"/>
              <a:t>주기적인 </a:t>
            </a:r>
            <a:r>
              <a:rPr lang="en" altLang="ko-Kore-KR" dirty="0"/>
              <a:t>Testing </a:t>
            </a:r>
            <a:r>
              <a:rPr lang="ko-KR" altLang="en-US" dirty="0"/>
              <a:t>및 추가적인 아이디어 도출</a:t>
            </a:r>
            <a:r>
              <a:rPr lang="en-US" altLang="ko-KR" dirty="0"/>
              <a:t>: </a:t>
            </a:r>
            <a:r>
              <a:rPr lang="en" altLang="ko-Kore-KR" dirty="0" err="1"/>
              <a:t>Sodikov</a:t>
            </a:r>
            <a:r>
              <a:rPr lang="en" altLang="ko-Kore-KR" dirty="0"/>
              <a:t> </a:t>
            </a:r>
            <a:r>
              <a:rPr lang="en" altLang="ko-Kore-KR" dirty="0" err="1"/>
              <a:t>Normatjon</a:t>
            </a:r>
            <a:endParaRPr lang="en" altLang="ko-Kore-KR" dirty="0"/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71FEF-BC5C-FC4B-99F8-D9998EA3FC84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36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8409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마무리</a:t>
            </a:r>
            <a:br>
              <a:rPr kumimoji="1" lang="en-US" altLang="ko-KR" dirty="0"/>
            </a:br>
            <a:r>
              <a:rPr kumimoji="1" lang="ko-KR" altLang="en-US" sz="2800" dirty="0"/>
              <a:t>최종 목표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4" cy="3911601"/>
          </a:xfrm>
        </p:spPr>
        <p:txBody>
          <a:bodyPr/>
          <a:lstStyle/>
          <a:p>
            <a:r>
              <a:rPr lang="ko-KR" altLang="en-US" dirty="0"/>
              <a:t>대학 내 모든 학생들과 교류할 수 있도록</a:t>
            </a:r>
          </a:p>
          <a:p>
            <a:r>
              <a:rPr lang="ko-KR" altLang="en-US" dirty="0"/>
              <a:t>유학생이 보다 더 빠르게 학교에 적응할 수 있도록</a:t>
            </a:r>
            <a:endParaRPr lang="en" altLang="ko-Kore-KR" dirty="0"/>
          </a:p>
          <a:p>
            <a:r>
              <a:rPr lang="ko-KR" altLang="en-US" dirty="0"/>
              <a:t>언어 교환이라는 목적으로 접점을 만들어 좋은 관계를 이어나갈 수 있도록</a:t>
            </a:r>
          </a:p>
          <a:p>
            <a:r>
              <a:rPr lang="ko-KR" altLang="en-US" dirty="0" err="1"/>
              <a:t>소셜라이즈</a:t>
            </a:r>
            <a:r>
              <a:rPr lang="ko-KR" altLang="en-US" dirty="0"/>
              <a:t> </a:t>
            </a:r>
            <a:r>
              <a:rPr lang="en-US" altLang="ko-KR" dirty="0"/>
              <a:t>(Socialize)</a:t>
            </a:r>
            <a:endParaRPr lang="ko-KR" altLang="en-US" dirty="0"/>
          </a:p>
          <a:p>
            <a:pPr lvl="1"/>
            <a:r>
              <a:rPr lang="ko-KR" altLang="en-US" dirty="0"/>
              <a:t>사귀다</a:t>
            </a:r>
            <a:r>
              <a:rPr lang="en-US" altLang="ko-KR" dirty="0"/>
              <a:t>,</a:t>
            </a:r>
            <a:r>
              <a:rPr lang="ko-KR" altLang="en-US" dirty="0"/>
              <a:t> 관계를 맺다</a:t>
            </a:r>
            <a:endParaRPr lang="en" altLang="ko-Kore-KR" dirty="0"/>
          </a:p>
          <a:p>
            <a:pPr lvl="1"/>
            <a:r>
              <a:rPr lang="ko-KR" altLang="en-US" dirty="0"/>
              <a:t>낯선 곳에서 유학생들이 </a:t>
            </a:r>
            <a:r>
              <a:rPr lang="en-US" altLang="ko-KR" dirty="0"/>
              <a:t>“Socialize”</a:t>
            </a:r>
            <a:r>
              <a:rPr lang="ko-KR" altLang="en-US" dirty="0"/>
              <a:t>할 수 있도록 조력자가 될 것이다</a:t>
            </a:r>
            <a:r>
              <a:rPr lang="en-US" altLang="ko-KR" dirty="0"/>
              <a:t>.</a:t>
            </a:r>
            <a:endParaRPr lang="en" altLang="ko-Kore-KR" dirty="0"/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1336E-59F1-FE43-B2A2-0E22AA9DB01F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37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4548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마무리</a:t>
            </a:r>
            <a:br>
              <a:rPr kumimoji="1" lang="en-US" altLang="ko-KR" dirty="0"/>
            </a:br>
            <a:r>
              <a:rPr kumimoji="1" lang="ko-KR" altLang="en-US" sz="2800" dirty="0"/>
              <a:t>참고 문헌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4" cy="3911601"/>
          </a:xfrm>
        </p:spPr>
        <p:txBody>
          <a:bodyPr>
            <a:normAutofit/>
          </a:bodyPr>
          <a:lstStyle/>
          <a:p>
            <a:r>
              <a:rPr lang="en-US" altLang="ko-KR" dirty="0"/>
              <a:t>P. 11</a:t>
            </a:r>
          </a:p>
          <a:p>
            <a:pPr lvl="1"/>
            <a:r>
              <a:rPr lang="ko-KR" altLang="en-US" dirty="0"/>
              <a:t>“힘들다” 글에 “조용히 죽어” 악플</a:t>
            </a:r>
            <a:r>
              <a:rPr lang="en-US" altLang="ko-KR" dirty="0"/>
              <a:t>… </a:t>
            </a:r>
            <a:r>
              <a:rPr lang="ko-KR" altLang="en-US" dirty="0" err="1"/>
              <a:t>극단선택</a:t>
            </a:r>
            <a:r>
              <a:rPr lang="ko-KR" altLang="en-US" dirty="0"/>
              <a:t> 눈감은 대학 익명게시판</a:t>
            </a:r>
            <a:r>
              <a:rPr lang="en-US" altLang="ko-KR" dirty="0"/>
              <a:t>,</a:t>
            </a:r>
            <a:r>
              <a:rPr lang="ko-KR" altLang="en-US" dirty="0"/>
              <a:t> 서울신문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2020.11.3,</a:t>
            </a:r>
            <a:r>
              <a:rPr lang="ko-KR" altLang="en-US" dirty="0"/>
              <a:t> </a:t>
            </a:r>
            <a:r>
              <a:rPr lang="en" altLang="ko-KR" dirty="0"/>
              <a:t>https://</a:t>
            </a:r>
            <a:r>
              <a:rPr lang="en" altLang="ko-KR" dirty="0" err="1"/>
              <a:t>news.naver.com</a:t>
            </a:r>
            <a:r>
              <a:rPr lang="en" altLang="ko-KR" dirty="0"/>
              <a:t>/main/</a:t>
            </a:r>
            <a:r>
              <a:rPr lang="en" altLang="ko-KR" dirty="0" err="1"/>
              <a:t>read.naver?mode</a:t>
            </a:r>
            <a:r>
              <a:rPr lang="en" altLang="ko-KR" dirty="0"/>
              <a:t>=</a:t>
            </a:r>
            <a:r>
              <a:rPr lang="en" altLang="ko-KR" dirty="0" err="1"/>
              <a:t>LSD&amp;mid</a:t>
            </a:r>
            <a:r>
              <a:rPr lang="en" altLang="ko-KR" dirty="0"/>
              <a:t>=sec&amp;sid1=102&amp;oid=081&amp;aid=0003136279</a:t>
            </a:r>
            <a:endParaRPr lang="ko-KR" altLang="en-US" dirty="0"/>
          </a:p>
          <a:p>
            <a:r>
              <a:rPr lang="en-US" altLang="ko-Kore-KR" dirty="0"/>
              <a:t>P. 20</a:t>
            </a:r>
            <a:endParaRPr lang="en" altLang="ko-Kore-KR" dirty="0"/>
          </a:p>
          <a:p>
            <a:pPr lvl="1"/>
            <a:r>
              <a:rPr kumimoji="1" lang="en" altLang="ko-Kore-KR" dirty="0"/>
              <a:t>Objective-C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Swift </a:t>
            </a:r>
            <a:r>
              <a:rPr kumimoji="1" lang="ko-KR" altLang="en-US" dirty="0"/>
              <a:t>비교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HOB’s </a:t>
            </a:r>
            <a:r>
              <a:rPr kumimoji="1" lang="ko-KR" altLang="en-US" dirty="0"/>
              <a:t>개발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2020.8.12</a:t>
            </a:r>
            <a:r>
              <a:rPr kumimoji="1" lang="en" altLang="ko-Kore-KR" dirty="0"/>
              <a:t>, https://red-cherry-</a:t>
            </a:r>
            <a:r>
              <a:rPr kumimoji="1" lang="en" altLang="ko-Kore-KR" dirty="0" err="1"/>
              <a:t>ring.tistory.com</a:t>
            </a:r>
            <a:r>
              <a:rPr kumimoji="1" lang="en" altLang="ko-Kore-KR" dirty="0"/>
              <a:t>/10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1336E-59F1-FE43-B2A2-0E22AA9DB01F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37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81021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FDF9410-E530-4E71-A2C0-4C24B4896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3268B1E-8861-4702-9529-5A8FB23A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1094758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6646AE-8FD6-411E-8640-6CCB250D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4923706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22A5C4-F446-C94E-9A2D-796C6363B987}"/>
              </a:ext>
            </a:extLst>
          </p:cNvPr>
          <p:cNvSpPr txBox="1"/>
          <p:nvPr/>
        </p:nvSpPr>
        <p:spPr>
          <a:xfrm>
            <a:off x="0" y="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38</a:t>
            </a:r>
            <a:endParaRPr kumimoji="1" lang="ko-Kore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5DB0535-BB2A-E247-BD15-FD6464EF9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967" y="1137978"/>
            <a:ext cx="8686800" cy="3784656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br>
              <a:rPr kumimoji="1" lang="en-US" altLang="ko-Kore-KR" sz="3600" dirty="0"/>
            </a:br>
            <a:r>
              <a:rPr kumimoji="1" lang="en-US" altLang="ko-Kore-KR" sz="7200" dirty="0"/>
              <a:t>Q&amp;A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18403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개요</a:t>
            </a:r>
            <a:br>
              <a:rPr kumimoji="1" lang="en-US" altLang="ko-KR" dirty="0"/>
            </a:br>
            <a:r>
              <a:rPr kumimoji="1" lang="ko-KR" altLang="en-US" sz="2800" dirty="0"/>
              <a:t>유학생들의 대체 커뮤니티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691673" cy="3911601"/>
          </a:xfrm>
        </p:spPr>
        <p:txBody>
          <a:bodyPr/>
          <a:lstStyle/>
          <a:p>
            <a:r>
              <a:rPr kumimoji="1" lang="en-US" altLang="ko-KR" dirty="0"/>
              <a:t>SNS </a:t>
            </a:r>
            <a:r>
              <a:rPr kumimoji="1" lang="ko-KR" altLang="en-US" dirty="0"/>
              <a:t>단체 대화방을 이용</a:t>
            </a:r>
            <a:endParaRPr kumimoji="1" lang="en-US" altLang="ko-KR" dirty="0"/>
          </a:p>
          <a:p>
            <a:r>
              <a:rPr kumimoji="1" lang="ko-KR" altLang="en-US" dirty="0"/>
              <a:t>다른 유학생들의 초대로 들어갈 수 있음</a:t>
            </a:r>
            <a:endParaRPr kumimoji="1" lang="en-US" altLang="ko-KR" dirty="0"/>
          </a:p>
          <a:p>
            <a:r>
              <a:rPr kumimoji="1" lang="ko-KR" altLang="en-US" dirty="0"/>
              <a:t>제한적이다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유학생이라면 누구나 이용할 수 있는 유학생들만의 커뮤니티 제작 필요</a:t>
            </a:r>
            <a:endParaRPr kumimoji="1" lang="en-US" altLang="ko-KR" dirty="0"/>
          </a:p>
          <a:p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2BAC20-0570-9D4E-B3D4-84ABABB3226F}"/>
              </a:ext>
            </a:extLst>
          </p:cNvPr>
          <p:cNvSpPr txBox="1"/>
          <p:nvPr/>
        </p:nvSpPr>
        <p:spPr>
          <a:xfrm>
            <a:off x="0" y="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99823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개요</a:t>
            </a:r>
            <a:br>
              <a:rPr kumimoji="1" lang="en-US" altLang="ko-KR" dirty="0"/>
            </a:br>
            <a:r>
              <a:rPr kumimoji="1" lang="ko-KR" altLang="en-US" sz="2800" dirty="0"/>
              <a:t>유학생들과 국내 학생들 간의 교류 부족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7726288" cy="3911601"/>
          </a:xfrm>
        </p:spPr>
        <p:txBody>
          <a:bodyPr/>
          <a:lstStyle/>
          <a:p>
            <a:r>
              <a:rPr kumimoji="1" lang="ko-KR" altLang="en-US" dirty="0"/>
              <a:t>대학이란 공부 그 이상의 의미가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다양한 사람들을 만날 수 있는 곳</a:t>
            </a:r>
            <a:endParaRPr kumimoji="1" lang="en-US" altLang="ko-KR" dirty="0"/>
          </a:p>
          <a:p>
            <a:r>
              <a:rPr kumimoji="1" lang="ko-KR" altLang="en-US" dirty="0"/>
              <a:t>그렇다면 지금은 교류할 수 있는 방법이 없는가</a:t>
            </a:r>
            <a:r>
              <a:rPr kumimoji="1" lang="en-US" altLang="ko-KR" dirty="0"/>
              <a:t>?</a:t>
            </a:r>
          </a:p>
          <a:p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BC44B-14BB-DB4F-AEC3-1584F1C036F5}"/>
              </a:ext>
            </a:extLst>
          </p:cNvPr>
          <p:cNvSpPr txBox="1"/>
          <p:nvPr/>
        </p:nvSpPr>
        <p:spPr>
          <a:xfrm>
            <a:off x="0" y="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35883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개요</a:t>
            </a:r>
            <a:br>
              <a:rPr kumimoji="1" lang="en-US" altLang="ko-KR" dirty="0"/>
            </a:br>
            <a:r>
              <a:rPr kumimoji="1" lang="ko-KR" altLang="en-US" sz="2800" dirty="0"/>
              <a:t>국제교류도우미 프로그램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644421" cy="3911601"/>
          </a:xfrm>
        </p:spPr>
        <p:txBody>
          <a:bodyPr/>
          <a:lstStyle/>
          <a:p>
            <a:r>
              <a:rPr kumimoji="1" lang="ko-KR" altLang="en-US" dirty="0"/>
              <a:t>멘토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멘티</a:t>
            </a:r>
            <a:r>
              <a:rPr kumimoji="1" lang="ko-KR" altLang="en-US" dirty="0"/>
              <a:t> 시스템</a:t>
            </a:r>
            <a:endParaRPr kumimoji="1" lang="en-US" altLang="ko-KR" dirty="0"/>
          </a:p>
          <a:p>
            <a:r>
              <a:rPr kumimoji="1" lang="ko-KR" altLang="en-US" dirty="0"/>
              <a:t>서류 제출 후 합격해야 활동 가능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장벽이 존재</a:t>
            </a:r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A26F1C-916D-7B4D-A3AD-50F13951B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70755"/>
            <a:ext cx="6096000" cy="42247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6F2AF2-0C10-854B-9B29-3AB60B157B67}"/>
              </a:ext>
            </a:extLst>
          </p:cNvPr>
          <p:cNvSpPr txBox="1"/>
          <p:nvPr/>
        </p:nvSpPr>
        <p:spPr>
          <a:xfrm>
            <a:off x="0" y="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6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72237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개요</a:t>
            </a:r>
            <a:br>
              <a:rPr kumimoji="1" lang="en-US" altLang="ko-KR" dirty="0"/>
            </a:br>
            <a:r>
              <a:rPr kumimoji="1" lang="ko-KR" altLang="en-US" sz="2800" dirty="0"/>
              <a:t>유학생과 국내 학생 간의 장벽을 해소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7726288" cy="3911601"/>
          </a:xfrm>
        </p:spPr>
        <p:txBody>
          <a:bodyPr/>
          <a:lstStyle/>
          <a:p>
            <a:r>
              <a:rPr kumimoji="1" lang="ko-KR" altLang="en-US" dirty="0"/>
              <a:t>그들을 연결할 수 있는 접점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언어 교환</a:t>
            </a:r>
            <a:endParaRPr kumimoji="1" lang="en-US" altLang="ko-KR" dirty="0"/>
          </a:p>
          <a:p>
            <a:r>
              <a:rPr kumimoji="1" lang="ko-KR" altLang="en-US" dirty="0"/>
              <a:t>유학생</a:t>
            </a:r>
            <a:r>
              <a:rPr kumimoji="1" lang="en-US" altLang="ko-KR" dirty="0"/>
              <a:t>(</a:t>
            </a:r>
            <a:r>
              <a:rPr kumimoji="1" lang="ko-KR" altLang="en-US" dirty="0"/>
              <a:t>모국어 또는 영어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</a:t>
            </a:r>
            <a:r>
              <a:rPr kumimoji="1" lang="ko-KR" altLang="en-US" dirty="0">
                <a:sym typeface="Wingdings" pitchFamily="2" charset="2"/>
              </a:rPr>
              <a:t> 국내 학생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한국어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r>
              <a:rPr kumimoji="1" lang="ko-KR" altLang="en-US" dirty="0">
                <a:sym typeface="Wingdings" pitchFamily="2" charset="2"/>
              </a:rPr>
              <a:t>서로 간에 도움을 줄 수 있음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언어 교환이라는 접점을 통해 교우관계 발전 가능</a:t>
            </a:r>
            <a:endParaRPr kumimoji="1" lang="en-US" altLang="ko-KR" dirty="0"/>
          </a:p>
          <a:p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C609EC-48EB-024D-AAA0-0D595F84E079}"/>
              </a:ext>
            </a:extLst>
          </p:cNvPr>
          <p:cNvSpPr txBox="1"/>
          <p:nvPr/>
        </p:nvSpPr>
        <p:spPr>
          <a:xfrm>
            <a:off x="0" y="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7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16070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배경</a:t>
            </a:r>
            <a:br>
              <a:rPr kumimoji="1" lang="en-US" altLang="ko-KR" dirty="0"/>
            </a:br>
            <a:r>
              <a:rPr kumimoji="1" lang="ko-KR" altLang="en-US" sz="2800" dirty="0"/>
              <a:t>관련 아이디어 현황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7726288" cy="3911601"/>
          </a:xfrm>
        </p:spPr>
        <p:txBody>
          <a:bodyPr/>
          <a:lstStyle/>
          <a:p>
            <a:r>
              <a:rPr kumimoji="1" lang="ko-KR" altLang="en-US" dirty="0"/>
              <a:t>대학생 커뮤니티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에브리타임</a:t>
            </a:r>
            <a:endParaRPr kumimoji="1" lang="en-US" altLang="ko-KR" dirty="0"/>
          </a:p>
          <a:p>
            <a:r>
              <a:rPr kumimoji="1" lang="ko-KR" altLang="en-US" dirty="0"/>
              <a:t>언어 교환 애플리케이션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HelloTalk</a:t>
            </a:r>
            <a:endParaRPr kumimoji="1" lang="en-US" altLang="ko-KR" dirty="0"/>
          </a:p>
          <a:p>
            <a:pPr lvl="1"/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0A664A61-BFB0-1549-A3B5-00F308B4C5E0}"/>
              </a:ext>
            </a:extLst>
          </p:cNvPr>
          <p:cNvSpPr/>
          <p:nvPr/>
        </p:nvSpPr>
        <p:spPr>
          <a:xfrm>
            <a:off x="2107932" y="2431175"/>
            <a:ext cx="1417321" cy="456403"/>
          </a:xfrm>
          <a:prstGeom prst="fra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B61423-A3E7-C245-A64D-B93079EE0A5E}"/>
              </a:ext>
            </a:extLst>
          </p:cNvPr>
          <p:cNvSpPr txBox="1"/>
          <p:nvPr/>
        </p:nvSpPr>
        <p:spPr>
          <a:xfrm>
            <a:off x="0" y="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8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25645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D61CE-2A0A-3F4F-9A63-EE17C9F6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7007"/>
            <a:ext cx="9603275" cy="13087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dirty="0"/>
              <a:t>배경</a:t>
            </a:r>
            <a:br>
              <a:rPr kumimoji="1" lang="en-US" altLang="ko-KR" dirty="0"/>
            </a:br>
            <a:r>
              <a:rPr kumimoji="1" lang="ko-KR" altLang="en-US" sz="2800" dirty="0" err="1"/>
              <a:t>에브리타임의</a:t>
            </a:r>
            <a:r>
              <a:rPr kumimoji="1" lang="ko-KR" altLang="en-US" sz="2800" dirty="0"/>
              <a:t> 특징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275E0-48C2-3444-91F1-5C287A85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691673" cy="3911601"/>
          </a:xfrm>
        </p:spPr>
        <p:txBody>
          <a:bodyPr/>
          <a:lstStyle/>
          <a:p>
            <a:r>
              <a:rPr kumimoji="1" lang="ko-KR" altLang="en-US" dirty="0"/>
              <a:t>대학별로 구분된 커뮤니티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대학 인증 필수</a:t>
            </a:r>
            <a:endParaRPr kumimoji="1" lang="en-US" altLang="ko-KR" dirty="0"/>
          </a:p>
          <a:p>
            <a:r>
              <a:rPr kumimoji="1" lang="ko-KR" altLang="en-US" dirty="0"/>
              <a:t>학사 정보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강의 정보 등의 대학 정보</a:t>
            </a:r>
            <a:endParaRPr kumimoji="1" lang="en-US" altLang="ko-KR" dirty="0"/>
          </a:p>
          <a:p>
            <a:r>
              <a:rPr kumimoji="1" lang="ko-KR" altLang="en-US" dirty="0"/>
              <a:t>시간표 관리</a:t>
            </a:r>
            <a:endParaRPr kumimoji="1" lang="en-US" altLang="ko-KR" dirty="0"/>
          </a:p>
          <a:p>
            <a:r>
              <a:rPr kumimoji="1" lang="ko-KR" altLang="en-US" dirty="0"/>
              <a:t>질문 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고민 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일상 글 등</a:t>
            </a:r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A99EFF-BD6B-2942-9189-4E7EC7DDA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777" y="-15672"/>
            <a:ext cx="3176223" cy="6873672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BD263E5D-37CB-A742-B92F-54AC25917E3B}"/>
              </a:ext>
            </a:extLst>
          </p:cNvPr>
          <p:cNvSpPr/>
          <p:nvPr/>
        </p:nvSpPr>
        <p:spPr>
          <a:xfrm>
            <a:off x="9134374" y="506123"/>
            <a:ext cx="818147" cy="444770"/>
          </a:xfrm>
          <a:prstGeom prst="fra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0DA7C-8819-B349-B33F-E3243AB63AF8}"/>
              </a:ext>
            </a:extLst>
          </p:cNvPr>
          <p:cNvSpPr txBox="1"/>
          <p:nvPr/>
        </p:nvSpPr>
        <p:spPr>
          <a:xfrm>
            <a:off x="0" y="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9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59537178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{6B61158A-2A7F-5E41-AA45-263DB99F1725}tf10001119</Template>
  <TotalTime>2783</TotalTime>
  <Words>1176</Words>
  <Application>Microsoft Macintosh PowerPoint</Application>
  <PresentationFormat>와이드스크린</PresentationFormat>
  <Paragraphs>265</Paragraphs>
  <Slides>39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Arial</vt:lpstr>
      <vt:lpstr>Calibri</vt:lpstr>
      <vt:lpstr>Gill Sans MT</vt:lpstr>
      <vt:lpstr>갤러리</vt:lpstr>
      <vt:lpstr>소셜라이즈</vt:lpstr>
      <vt:lpstr>목차</vt:lpstr>
      <vt:lpstr>개요 에브리타임</vt:lpstr>
      <vt:lpstr>개요 유학생들의 대체 커뮤니티</vt:lpstr>
      <vt:lpstr>개요 유학생들과 국내 학생들 간의 교류 부족</vt:lpstr>
      <vt:lpstr>개요 국제교류도우미 프로그램</vt:lpstr>
      <vt:lpstr>개요 유학생과 국내 학생 간의 장벽을 해소</vt:lpstr>
      <vt:lpstr>배경 관련 아이디어 현황</vt:lpstr>
      <vt:lpstr>배경 에브리타임의 특징</vt:lpstr>
      <vt:lpstr>배경 에브리타임의 특징</vt:lpstr>
      <vt:lpstr>배경 에브리타임의 특징</vt:lpstr>
      <vt:lpstr>배경 관련 아이디어 현황</vt:lpstr>
      <vt:lpstr>배경 Hellotalk의 특징</vt:lpstr>
      <vt:lpstr>배경 Hellotalk의 특징</vt:lpstr>
      <vt:lpstr>배경 관련 아이디어와의 차이점</vt:lpstr>
      <vt:lpstr>배경 결론</vt:lpstr>
      <vt:lpstr>배경 개발 기술 현황</vt:lpstr>
      <vt:lpstr>배경 개발 언어</vt:lpstr>
      <vt:lpstr>배경 개발 언어</vt:lpstr>
      <vt:lpstr>배경 objective-C vs swift</vt:lpstr>
      <vt:lpstr>배경 UI 구축 기술</vt:lpstr>
      <vt:lpstr>PowerPoint 프레젠테이션</vt:lpstr>
      <vt:lpstr>PowerPoint 프레젠테이션</vt:lpstr>
      <vt:lpstr>배경 UI 구축 기술</vt:lpstr>
      <vt:lpstr>PowerPoint 프레젠테이션</vt:lpstr>
      <vt:lpstr>PowerPoint 프레젠테이션</vt:lpstr>
      <vt:lpstr>배경 MVC와 MVVM</vt:lpstr>
      <vt:lpstr>배경 MVC와 MVVM</vt:lpstr>
      <vt:lpstr>주요 내용 사용 시나리오</vt:lpstr>
      <vt:lpstr>주요 내용 사용 시나리오</vt:lpstr>
      <vt:lpstr>주요 내용 세부 기능</vt:lpstr>
      <vt:lpstr>주요 내용 세부 기능</vt:lpstr>
      <vt:lpstr>주요 내용 세부 기능</vt:lpstr>
      <vt:lpstr>작품 개발 방법 개발 환경</vt:lpstr>
      <vt:lpstr>작품 개발 방법 개발 일정</vt:lpstr>
      <vt:lpstr>작품 개발 방법 역할 분담</vt:lpstr>
      <vt:lpstr>마무리 최종 목표</vt:lpstr>
      <vt:lpstr>마무리 참고 문헌</vt:lpstr>
      <vt:lpstr>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socialize</dc:title>
  <dc:creator>홍성범</dc:creator>
  <cp:lastModifiedBy>홍성범</cp:lastModifiedBy>
  <cp:revision>25</cp:revision>
  <dcterms:created xsi:type="dcterms:W3CDTF">2022-03-20T10:20:39Z</dcterms:created>
  <dcterms:modified xsi:type="dcterms:W3CDTF">2022-03-22T09:29:25Z</dcterms:modified>
</cp:coreProperties>
</file>